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heme/theme2.xml" ContentType="application/vnd.openxmlformats-officedocument.them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1.xml" ContentType="application/vnd.openxmlformats-officedocument.presentationml.notesSlide+xml"/>
  <Override PartName="/ppt/tags/tag19.xml" ContentType="application/vnd.openxmlformats-officedocument.presentationml.tags+xml"/>
  <Override PartName="/ppt/notesSlides/notesSlide2.xml" ContentType="application/vnd.openxmlformats-officedocument.presentationml.notesSlide+xml"/>
  <Override PartName="/ppt/tags/tag20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5"/>
  </p:sldMasterIdLst>
  <p:notesMasterIdLst>
    <p:notesMasterId r:id="rId10"/>
  </p:notesMasterIdLst>
  <p:sldIdLst>
    <p:sldId id="301" r:id="rId6"/>
    <p:sldId id="2147472431" r:id="rId7"/>
    <p:sldId id="2147476678" r:id="rId8"/>
    <p:sldId id="2147476674" r:id="rId9"/>
  </p:sldIdLst>
  <p:sldSz cx="12192000" cy="6858000"/>
  <p:notesSz cx="6858000" cy="9144000"/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E9F1F0"/>
    <a:srgbClr val="91B9B4"/>
    <a:srgbClr val="A6A6A6"/>
    <a:srgbClr val="E6E6E6"/>
    <a:srgbClr val="AEAEAE"/>
    <a:srgbClr val="FFFFFF"/>
    <a:srgbClr val="EBDBE3"/>
    <a:srgbClr val="EFEFEF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46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gs" Target="tags/tag1.xml"/><Relationship Id="rId5" Type="http://schemas.openxmlformats.org/officeDocument/2006/relationships/slideMaster" Target="slideMasters/slideMaster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51E641-EDD9-4182-A732-2BAA79F38CCF}" type="datetimeFigureOut">
              <a:rPr lang="en-GB" smtClean="0"/>
              <a:t>06/04/2025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186CAA-2F28-43FD-A8FB-350693C1D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2480740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BD8ACE-C738-45B2-997B-C8039B69A3BE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45494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186CAA-2F28-43FD-A8FB-350693C1D28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96695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186CAA-2F28-43FD-A8FB-350693C1D28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79197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32B023-B7D3-4CC8-A1CA-C4358BD9F49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3554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3.pn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em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14.png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image" Target="../media/image13.png"/><Relationship Id="rId5" Type="http://schemas.openxmlformats.org/officeDocument/2006/relationships/image" Target="../media/image12.emf"/><Relationship Id="rId4" Type="http://schemas.openxmlformats.org/officeDocument/2006/relationships/oleObject" Target="../embeddings/oleObject12.bin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6" Type="http://schemas.openxmlformats.org/officeDocument/2006/relationships/image" Target="../media/image6.png"/><Relationship Id="rId5" Type="http://schemas.openxmlformats.org/officeDocument/2006/relationships/image" Target="../media/image7.png"/><Relationship Id="rId4" Type="http://schemas.openxmlformats.org/officeDocument/2006/relationships/image" Target="../media/image1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Relationship Id="rId6" Type="http://schemas.openxmlformats.org/officeDocument/2006/relationships/image" Target="../media/image6.png"/><Relationship Id="rId5" Type="http://schemas.openxmlformats.org/officeDocument/2006/relationships/image" Target="../media/image8.png"/><Relationship Id="rId4" Type="http://schemas.openxmlformats.org/officeDocument/2006/relationships/image" Target="../media/image1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7" Type="http://schemas.openxmlformats.org/officeDocument/2006/relationships/image" Target="../media/image6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image" Target="../media/image1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7" Type="http://schemas.openxmlformats.org/officeDocument/2006/relationships/image" Target="../media/image6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Relationship Id="rId6" Type="http://schemas.openxmlformats.org/officeDocument/2006/relationships/image" Target="../media/image9.png"/><Relationship Id="rId5" Type="http://schemas.openxmlformats.org/officeDocument/2006/relationships/image" Target="../media/image5.png"/><Relationship Id="rId4" Type="http://schemas.openxmlformats.org/officeDocument/2006/relationships/image" Target="../media/image1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7" Type="http://schemas.openxmlformats.org/officeDocument/2006/relationships/image" Target="../media/image6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1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7" Type="http://schemas.openxmlformats.org/officeDocument/2006/relationships/image" Target="../media/image6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Relationship Id="rId6" Type="http://schemas.openxmlformats.org/officeDocument/2006/relationships/image" Target="../media/image9.png"/><Relationship Id="rId5" Type="http://schemas.openxmlformats.org/officeDocument/2006/relationships/image" Target="../media/image10.png"/><Relationship Id="rId4" Type="http://schemas.openxmlformats.org/officeDocument/2006/relationships/image" Target="../media/image1.emf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7" Type="http://schemas.openxmlformats.org/officeDocument/2006/relationships/image" Target="../media/image6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Relationship Id="rId6" Type="http://schemas.openxmlformats.org/officeDocument/2006/relationships/image" Target="../media/image9.png"/><Relationship Id="rId5" Type="http://schemas.openxmlformats.org/officeDocument/2006/relationships/image" Target="../media/image11.png"/><Relationship Id="rId4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5F684725-77C3-4012-9099-C495EBFD2CA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89650162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592" imgH="595" progId="TCLayout.ActiveDocument.1">
                  <p:embed/>
                </p:oleObj>
              </mc:Choice>
              <mc:Fallback>
                <p:oleObj name="think-cell Slide" r:id="rId4" imgW="592" imgH="595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5F684725-77C3-4012-9099-C495EBFD2CA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128"/>
            <a:ext cx="12192000" cy="685774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698" y="1"/>
            <a:ext cx="975361" cy="81280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EABC92F-3ACC-4129-B302-46FA652BDAB1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6464" y="2419733"/>
            <a:ext cx="2175880" cy="15752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398765" y="2473725"/>
            <a:ext cx="5696351" cy="1126291"/>
          </a:xfrm>
        </p:spPr>
        <p:txBody>
          <a:bodyPr vert="horz" wrap="square" anchor="b" anchorCtr="0">
            <a:noAutofit/>
          </a:bodyPr>
          <a:lstStyle>
            <a:lvl1pPr algn="l" rtl="0">
              <a:lnSpc>
                <a:spcPts val="3867"/>
              </a:lnSpc>
              <a:defRPr sz="3733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398765" y="3567405"/>
            <a:ext cx="5696351" cy="410369"/>
          </a:xfrm>
        </p:spPr>
        <p:txBody>
          <a:bodyPr wrap="square" anchor="t" anchorCtr="0">
            <a:noAutofit/>
          </a:bodyPr>
          <a:lstStyle>
            <a:lvl1pPr marL="0" indent="0" algn="l" rtl="0">
              <a:lnSpc>
                <a:spcPct val="100000"/>
              </a:lnSpc>
              <a:buNone/>
              <a:defRPr sz="16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" name="EYP-Draft">
            <a:extLst>
              <a:ext uri="{FF2B5EF4-FFF2-40B4-BE49-F238E27FC236}">
                <a16:creationId xmlns:a16="http://schemas.microsoft.com/office/drawing/2014/main" id="{89694DDD-CD93-4AFC-855C-F2CF9CF65232}"/>
              </a:ext>
            </a:extLst>
          </p:cNvPr>
          <p:cNvSpPr/>
          <p:nvPr userDrawn="1"/>
        </p:nvSpPr>
        <p:spPr>
          <a:xfrm>
            <a:off x="6032500" y="0"/>
            <a:ext cx="127000" cy="130797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50800" rIns="0" bIns="35941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0" u="none" strike="noStrike" kern="1200" cap="none" spc="0" normalizeH="0" baseline="0" noProof="0">
              <a:ln>
                <a:noFill/>
              </a:ln>
              <a:solidFill>
                <a:srgbClr val="F04C3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DBB95D-1F6E-4224-842E-4501EE926AC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724400" y="6398331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FF05D69-3A94-4358-9AD7-B5E962A3B80A}" type="slidenum">
              <a:rPr lang="en-GB" smtClean="0">
                <a:solidFill>
                  <a:srgbClr val="0F2837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F2837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4C93848-31BA-5117-0CEA-49476C35C6E4}"/>
              </a:ext>
            </a:extLst>
          </p:cNvPr>
          <p:cNvSpPr txBox="1"/>
          <p:nvPr userDrawn="1">
            <p:custDataLst>
              <p:tags r:id="rId2"/>
            </p:custDataLst>
          </p:nvPr>
        </p:nvSpPr>
        <p:spPr>
          <a:xfrm>
            <a:off x="127000" y="6454001"/>
            <a:ext cx="1180131" cy="276999"/>
          </a:xfrm>
          <a:prstGeom prst="rect">
            <a:avLst/>
          </a:prstGeom>
          <a:noFill/>
          <a:ln cmpd="sng">
            <a:noFill/>
          </a:ln>
          <a:extLst>
            <a:ext uri="{91240B29-F687-4F45-9708-019B960494DF}">
              <a14:hiddenLine xmlns:a14="http://schemas.microsoft.com/office/drawing/2010/main" cmpd="sng">
                <a:solidFill>
                  <a:schemeClr val="tx1"/>
                </a:solidFill>
              </a14:hiddenLine>
            </a:ext>
          </a:extLst>
        </p:spPr>
        <p:txBody>
          <a:bodyPr vert="horz" wrap="none" rtlCol="0" anchor="t">
            <a:spAutoFit/>
          </a:bodyPr>
          <a:lstStyle/>
          <a:p>
            <a:pPr marL="0" algn="ctr" defTabSz="914400" rtl="0" eaLnBrk="1" latinLnBrk="0" hangingPunct="1">
              <a:buNone/>
            </a:pPr>
            <a:r>
              <a:rPr lang="en-US" sz="1200" b="0" i="0" u="none">
                <a:solidFill>
                  <a:srgbClr val="EB5A3C"/>
                </a:solidFill>
                <a:latin typeface="Times New Roman" panose="02020603050405020304" pitchFamily="18" charset="0"/>
              </a:rPr>
              <a:t>Restricted - </a:t>
            </a:r>
            <a:r>
              <a:rPr lang="ar-SA" sz="1200" b="0" i="0" u="none">
                <a:solidFill>
                  <a:srgbClr val="EB5A3C"/>
                </a:solidFill>
                <a:latin typeface="Times New Roman" panose="02020603050405020304" pitchFamily="18" charset="0"/>
              </a:rPr>
              <a:t>مقيّد </a:t>
            </a:r>
            <a:endParaRPr lang="en-US" sz="1200" b="0" i="0" u="none">
              <a:solidFill>
                <a:srgbClr val="EB5A3C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003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19207488"/>
              </p:ext>
            </p:extLst>
          </p:nvPr>
        </p:nvGraphicFramePr>
        <p:xfrm>
          <a:off x="2119" y="2119"/>
          <a:ext cx="2116" cy="21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70" imgH="469" progId="TCLayout.ActiveDocument.1">
                  <p:embed/>
                </p:oleObj>
              </mc:Choice>
              <mc:Fallback>
                <p:oleObj name="think-cell Slide" r:id="rId3" imgW="470" imgH="469" progId="TCLayout.ActiveDocument.1">
                  <p:embed/>
                  <p:pic>
                    <p:nvPicPr>
                      <p:cNvPr id="6" name="Object 5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9" y="2119"/>
                        <a:ext cx="2116" cy="21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8"/>
            <a:ext cx="12192000" cy="68577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4436" y="0"/>
            <a:ext cx="9800409" cy="5293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lang="en-GB" sz="2667" noProof="0"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pPr lvl="0"/>
            <a:r>
              <a:rPr lang="en-GB" noProof="0"/>
              <a:t>Title</a:t>
            </a:r>
          </a:p>
        </p:txBody>
      </p:sp>
      <p:sp>
        <p:nvSpPr>
          <p:cNvPr id="11" name="Subtitle 2"/>
          <p:cNvSpPr>
            <a:spLocks noGrp="1"/>
          </p:cNvSpPr>
          <p:nvPr userDrawn="1">
            <p:ph type="subTitle" idx="13" hasCustomPrompt="1"/>
          </p:nvPr>
        </p:nvSpPr>
        <p:spPr>
          <a:xfrm>
            <a:off x="398764" y="366557"/>
            <a:ext cx="10073293" cy="765048"/>
          </a:xfrm>
        </p:spPr>
        <p:txBody>
          <a:bodyPr wrap="square" anchor="t" anchorCtr="0">
            <a:noAutofit/>
          </a:bodyPr>
          <a:lstStyle>
            <a:lvl1pPr marL="0" marR="0" indent="0" algn="l" defTabSz="914354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133" b="0" baseline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/>
              <a:t>Strapline</a:t>
            </a:r>
            <a:br>
              <a:rPr lang="en-GB" noProof="0"/>
            </a:br>
            <a:endParaRPr lang="en-GB" noProof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B976C7E-144D-451D-A57C-C3D4D5C872B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594" y="1192241"/>
            <a:ext cx="609601" cy="85344"/>
          </a:xfrm>
          <a:prstGeom prst="rect">
            <a:avLst/>
          </a:prstGeom>
        </p:spPr>
      </p:pic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AA2508CB-9689-4ECE-A49E-9B7A04A19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4981" y="6438284"/>
            <a:ext cx="2743200" cy="365125"/>
          </a:xfrm>
          <a:prstGeom prst="rect">
            <a:avLst/>
          </a:prstGeom>
        </p:spPr>
        <p:txBody>
          <a:bodyPr anchor="ctr"/>
          <a:lstStyle>
            <a:lvl1pPr algn="ctr">
              <a:defRPr sz="930" b="1"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pPr>
              <a:defRPr/>
            </a:pPr>
            <a:fld id="{FFF05D69-3A94-4358-9AD7-B5E962A3B80A}" type="slidenum">
              <a:rPr lang="en-GB" smtClean="0">
                <a:solidFill>
                  <a:srgbClr val="0F2837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F28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013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62553404"/>
              </p:ext>
            </p:extLst>
          </p:nvPr>
        </p:nvGraphicFramePr>
        <p:xfrm>
          <a:off x="2119" y="2119"/>
          <a:ext cx="2116" cy="21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470" imgH="469" progId="TCLayout.ActiveDocument.1">
                  <p:embed/>
                </p:oleObj>
              </mc:Choice>
              <mc:Fallback>
                <p:oleObj name="think-cell Slide" r:id="rId4" imgW="470" imgH="469" progId="TCLayout.ActiveDocument.1">
                  <p:embed/>
                  <p:pic>
                    <p:nvPicPr>
                      <p:cNvPr id="6" name="Object 5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9" y="2119"/>
                        <a:ext cx="2116" cy="21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8"/>
            <a:ext cx="12192000" cy="68577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4436" y="0"/>
            <a:ext cx="9800409" cy="5293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lang="en-GB" sz="2667" noProof="0"/>
            </a:lvl1pPr>
          </a:lstStyle>
          <a:p>
            <a:pPr lvl="0"/>
            <a:r>
              <a:rPr lang="en-GB" noProof="0"/>
              <a:t>Title</a:t>
            </a:r>
          </a:p>
        </p:txBody>
      </p:sp>
      <p:sp>
        <p:nvSpPr>
          <p:cNvPr id="11" name="Subtitle 2"/>
          <p:cNvSpPr>
            <a:spLocks noGrp="1"/>
          </p:cNvSpPr>
          <p:nvPr userDrawn="1">
            <p:ph type="subTitle" idx="13" hasCustomPrompt="1"/>
          </p:nvPr>
        </p:nvSpPr>
        <p:spPr>
          <a:xfrm>
            <a:off x="398764" y="366557"/>
            <a:ext cx="10073293" cy="765048"/>
          </a:xfrm>
        </p:spPr>
        <p:txBody>
          <a:bodyPr wrap="square" anchor="t" anchorCtr="0">
            <a:noAutofit/>
          </a:bodyPr>
          <a:lstStyle>
            <a:lvl1pPr marL="0" marR="0" indent="0" algn="l" defTabSz="914354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133" b="0" baseline="0">
                <a:solidFill>
                  <a:schemeClr val="tx1"/>
                </a:solidFill>
                <a:cs typeface="+mn-cs"/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/>
              <a:t>Strapline</a:t>
            </a:r>
            <a:br>
              <a:rPr lang="en-GB" noProof="0"/>
            </a:br>
            <a:endParaRPr lang="en-GB" noProof="0"/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01395041-8DFE-4846-92C1-4365197CF0E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8767" y="6289047"/>
            <a:ext cx="6398933" cy="183503"/>
          </a:xfrm>
          <a:noFill/>
        </p:spPr>
        <p:txBody>
          <a:bodyPr wrap="square" lIns="36000" tIns="36000" rIns="36000" bIns="36000" rtlCol="0" anchor="ctr">
            <a:spAutoFit/>
          </a:bodyPr>
          <a:lstStyle>
            <a:lvl1pPr>
              <a:defRPr lang="en-US" sz="800" b="0" dirty="0" smtClean="0"/>
            </a:lvl1pPr>
          </a:lstStyle>
          <a:p>
            <a:pPr lvl="0" defTabSz="711165"/>
            <a:r>
              <a:rPr lang="en-US"/>
              <a:t>Click to edit Master text styles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823AE164-304F-4E8D-864A-C3A271D9313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624440" y="6435095"/>
            <a:ext cx="6398933" cy="183503"/>
          </a:xfrm>
          <a:noFill/>
        </p:spPr>
        <p:txBody>
          <a:bodyPr wrap="square" lIns="36000" tIns="36000" rIns="36000" bIns="36000" rtlCol="0" anchor="ctr">
            <a:spAutoFit/>
          </a:bodyPr>
          <a:lstStyle>
            <a:lvl1pPr>
              <a:defRPr lang="en-US" sz="800" b="0" dirty="0" smtClean="0"/>
            </a:lvl1pPr>
          </a:lstStyle>
          <a:p>
            <a:pPr lvl="0" defTabSz="711165"/>
            <a:r>
              <a:rPr lang="en-US"/>
              <a:t>Click to edit Master text styles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B976C7E-144D-451D-A57C-C3D4D5C872B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594" y="1192241"/>
            <a:ext cx="609601" cy="8534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DD8BD76-45B3-47DB-747D-7E043FB1FBD0}"/>
              </a:ext>
            </a:extLst>
          </p:cNvPr>
          <p:cNvSpPr txBox="1"/>
          <p:nvPr userDrawn="1">
            <p:custDataLst>
              <p:tags r:id="rId2"/>
            </p:custDataLst>
          </p:nvPr>
        </p:nvSpPr>
        <p:spPr>
          <a:xfrm>
            <a:off x="127000" y="6454001"/>
            <a:ext cx="1180131" cy="276999"/>
          </a:xfrm>
          <a:prstGeom prst="rect">
            <a:avLst/>
          </a:prstGeom>
          <a:noFill/>
          <a:ln cmpd="sng">
            <a:noFill/>
          </a:ln>
          <a:extLst>
            <a:ext uri="{91240B29-F687-4F45-9708-019B960494DF}">
              <a14:hiddenLine xmlns:a14="http://schemas.microsoft.com/office/drawing/2010/main" cmpd="sng">
                <a:solidFill>
                  <a:schemeClr val="tx1"/>
                </a:solidFill>
              </a14:hiddenLine>
            </a:ext>
          </a:extLst>
        </p:spPr>
        <p:txBody>
          <a:bodyPr vert="horz" wrap="none" rtlCol="0" anchor="t">
            <a:spAutoFit/>
          </a:bodyPr>
          <a:lstStyle/>
          <a:p>
            <a:pPr marL="0" algn="ctr" defTabSz="914400" rtl="0" eaLnBrk="1" latinLnBrk="0" hangingPunct="1">
              <a:buNone/>
            </a:pPr>
            <a:r>
              <a:rPr lang="en-US" sz="1200" b="0" i="0" u="none">
                <a:solidFill>
                  <a:srgbClr val="EB5A3C"/>
                </a:solidFill>
                <a:latin typeface="Times New Roman" panose="02020603050405020304" pitchFamily="18" charset="0"/>
              </a:rPr>
              <a:t>Restricted - </a:t>
            </a:r>
            <a:r>
              <a:rPr lang="ar-SA" sz="1200" b="0" i="0" u="none">
                <a:solidFill>
                  <a:srgbClr val="EB5A3C"/>
                </a:solidFill>
                <a:latin typeface="Times New Roman" panose="02020603050405020304" pitchFamily="18" charset="0"/>
              </a:rPr>
              <a:t>مقيّد </a:t>
            </a:r>
            <a:endParaRPr lang="en-US" sz="1200" b="0" i="0" u="none">
              <a:solidFill>
                <a:srgbClr val="EB5A3C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3582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C6C84BC7-5703-46DF-895B-56A7547261C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74691803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592" imgH="595" progId="TCLayout.ActiveDocument.1">
                  <p:embed/>
                </p:oleObj>
              </mc:Choice>
              <mc:Fallback>
                <p:oleObj name="think-cell Slide" r:id="rId3" imgW="592" imgH="595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C6C84BC7-5703-46DF-895B-56A7547261C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" y="-1902"/>
            <a:ext cx="12191997" cy="68618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8765" y="181836"/>
            <a:ext cx="8149249" cy="618973"/>
          </a:xfrm>
        </p:spPr>
        <p:txBody>
          <a:bodyPr vert="horz" wrap="square" anchor="b" anchorCtr="0">
            <a:noAutofit/>
          </a:bodyPr>
          <a:lstStyle>
            <a:lvl1pPr algn="l">
              <a:lnSpc>
                <a:spcPts val="3867"/>
              </a:lnSpc>
              <a:defRPr sz="2667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8765" y="2590801"/>
            <a:ext cx="4891815" cy="2834824"/>
          </a:xfrm>
        </p:spPr>
        <p:txBody>
          <a:bodyPr wrap="square" anchor="t" anchorCtr="0">
            <a:noAutofit/>
          </a:bodyPr>
          <a:lstStyle>
            <a:lvl1pPr marL="457189" indent="-457189" algn="l">
              <a:lnSpc>
                <a:spcPct val="100000"/>
              </a:lnSpc>
              <a:buFont typeface="+mj-lt"/>
              <a:buAutoNum type="arabicPeriod"/>
              <a:defRPr sz="1867" b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24400" y="633668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pPr>
              <a:defRPr/>
            </a:pPr>
            <a:fld id="{FFF05D69-3A94-4358-9AD7-B5E962A3B80A}" type="slidenum">
              <a:rPr lang="en-GB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white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BDAD450-80EB-4AFF-9F0D-42178A4C1B78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1206" y="126741"/>
            <a:ext cx="1541741" cy="1116131"/>
          </a:xfrm>
          <a:prstGeom prst="rect">
            <a:avLst/>
          </a:prstGeom>
        </p:spPr>
      </p:pic>
      <p:sp>
        <p:nvSpPr>
          <p:cNvPr id="12" name="Footer Placeholder 7">
            <a:extLst>
              <a:ext uri="{FF2B5EF4-FFF2-40B4-BE49-F238E27FC236}">
                <a16:creationId xmlns:a16="http://schemas.microsoft.com/office/drawing/2014/main" id="{057CACCF-120A-4721-93C3-8BE433E77614}"/>
              </a:ext>
            </a:extLst>
          </p:cNvPr>
          <p:cNvSpPr txBox="1">
            <a:spLocks/>
          </p:cNvSpPr>
          <p:nvPr userDrawn="1"/>
        </p:nvSpPr>
        <p:spPr>
          <a:xfrm>
            <a:off x="398764" y="6398331"/>
            <a:ext cx="23787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3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3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rPr>
              <a:t>© Ministry of Culture 2024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173685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FB45C193-17DA-4B3F-8FB0-13F51B64862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5653348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592" imgH="595" progId="TCLayout.ActiveDocument.1">
                  <p:embed/>
                </p:oleObj>
              </mc:Choice>
              <mc:Fallback>
                <p:oleObj name="think-cell Slide" r:id="rId3" imgW="592" imgH="595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FB45C193-17DA-4B3F-8FB0-13F51B64862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A194AEA4-1B93-D54B-B29F-3E52D35D5B9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" y="-1902"/>
            <a:ext cx="12191997" cy="6861807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24400" y="6398331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pPr>
              <a:defRPr/>
            </a:pPr>
            <a:fld id="{FFF05D69-3A94-4358-9AD7-B5E962A3B80A}" type="slidenum">
              <a:rPr lang="en-GB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5C6A39CC-EE46-4C0C-AA53-ABD03D1604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8765" y="181836"/>
            <a:ext cx="8149249" cy="618973"/>
          </a:xfrm>
        </p:spPr>
        <p:txBody>
          <a:bodyPr vert="horz" wrap="square" anchor="b" anchorCtr="0">
            <a:noAutofit/>
          </a:bodyPr>
          <a:lstStyle>
            <a:lvl1pPr algn="l">
              <a:lnSpc>
                <a:spcPts val="3867"/>
              </a:lnSpc>
              <a:defRPr sz="2667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B2D4E5AC-0C12-4080-B267-4A883BAB57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8765" y="2590801"/>
            <a:ext cx="4891815" cy="2834824"/>
          </a:xfrm>
        </p:spPr>
        <p:txBody>
          <a:bodyPr wrap="square" anchor="t" anchorCtr="0">
            <a:noAutofit/>
          </a:bodyPr>
          <a:lstStyle>
            <a:lvl1pPr marL="457189" indent="-457189" algn="l">
              <a:lnSpc>
                <a:spcPct val="100000"/>
              </a:lnSpc>
              <a:buFont typeface="+mj-lt"/>
              <a:buAutoNum type="arabicPeriod"/>
              <a:defRPr sz="1867" b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6F67F8A-59CD-49E7-9D47-5808187057D7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1206" y="126741"/>
            <a:ext cx="1541741" cy="1116131"/>
          </a:xfrm>
          <a:prstGeom prst="rect">
            <a:avLst/>
          </a:prstGeom>
        </p:spPr>
      </p:pic>
      <p:sp>
        <p:nvSpPr>
          <p:cNvPr id="13" name="Footer Placeholder 7">
            <a:extLst>
              <a:ext uri="{FF2B5EF4-FFF2-40B4-BE49-F238E27FC236}">
                <a16:creationId xmlns:a16="http://schemas.microsoft.com/office/drawing/2014/main" id="{28D2E8C5-F20F-4088-8BFC-AF09EBCACB7A}"/>
              </a:ext>
            </a:extLst>
          </p:cNvPr>
          <p:cNvSpPr txBox="1">
            <a:spLocks/>
          </p:cNvSpPr>
          <p:nvPr userDrawn="1"/>
        </p:nvSpPr>
        <p:spPr>
          <a:xfrm>
            <a:off x="398764" y="6398331"/>
            <a:ext cx="23787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3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3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rPr>
              <a:t>© Ministry of Culture 2024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1698591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EDA705D2-43E6-49A8-8B44-13D051FAB9E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0019865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592" imgH="595" progId="TCLayout.ActiveDocument.1">
                  <p:embed/>
                </p:oleObj>
              </mc:Choice>
              <mc:Fallback>
                <p:oleObj name="think-cell Slide" r:id="rId3" imgW="592" imgH="595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EDA705D2-43E6-49A8-8B44-13D051FAB9E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411A8781-7913-6846-9021-51E804D0061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" y="-1902"/>
            <a:ext cx="12191997" cy="6861807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24400" y="6398331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pPr>
              <a:defRPr/>
            </a:pPr>
            <a:fld id="{FFF05D69-3A94-4358-9AD7-B5E962A3B80A}" type="slidenum">
              <a:rPr lang="en-GB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CE9BB638-43EC-427A-9C97-B912AE29CF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8765" y="181836"/>
            <a:ext cx="8149249" cy="618973"/>
          </a:xfrm>
        </p:spPr>
        <p:txBody>
          <a:bodyPr vert="horz" wrap="square" anchor="b" anchorCtr="0">
            <a:noAutofit/>
          </a:bodyPr>
          <a:lstStyle>
            <a:lvl1pPr algn="l">
              <a:lnSpc>
                <a:spcPts val="3867"/>
              </a:lnSpc>
              <a:defRPr sz="2667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7A2F909A-8676-439B-93CD-A65363F443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8765" y="2590801"/>
            <a:ext cx="4891815" cy="2834824"/>
          </a:xfrm>
        </p:spPr>
        <p:txBody>
          <a:bodyPr wrap="square" anchor="t" anchorCtr="0">
            <a:noAutofit/>
          </a:bodyPr>
          <a:lstStyle>
            <a:lvl1pPr marL="457189" indent="-457189" algn="l">
              <a:lnSpc>
                <a:spcPct val="100000"/>
              </a:lnSpc>
              <a:buFont typeface="+mj-lt"/>
              <a:buAutoNum type="arabicPeriod"/>
              <a:defRPr sz="1867" b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C5ABEDB-E498-47F5-8143-F45718C90435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1206" y="126741"/>
            <a:ext cx="1541741" cy="1116131"/>
          </a:xfrm>
          <a:prstGeom prst="rect">
            <a:avLst/>
          </a:prstGeom>
        </p:spPr>
      </p:pic>
      <p:sp>
        <p:nvSpPr>
          <p:cNvPr id="13" name="Footer Placeholder 7">
            <a:extLst>
              <a:ext uri="{FF2B5EF4-FFF2-40B4-BE49-F238E27FC236}">
                <a16:creationId xmlns:a16="http://schemas.microsoft.com/office/drawing/2014/main" id="{59DF33F4-089A-4108-B3E0-802D7409C60F}"/>
              </a:ext>
            </a:extLst>
          </p:cNvPr>
          <p:cNvSpPr txBox="1">
            <a:spLocks/>
          </p:cNvSpPr>
          <p:nvPr userDrawn="1"/>
        </p:nvSpPr>
        <p:spPr>
          <a:xfrm>
            <a:off x="398764" y="6398331"/>
            <a:ext cx="23787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3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3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rPr>
              <a:t>© Ministry of Culture 2024</a:t>
            </a:r>
          </a:p>
        </p:txBody>
      </p:sp>
    </p:spTree>
    <p:extLst>
      <p:ext uri="{BB962C8B-B14F-4D97-AF65-F5344CB8AC3E}">
        <p14:creationId xmlns:p14="http://schemas.microsoft.com/office/powerpoint/2010/main" val="2772412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vider Slide Dk Blue 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E86FD500-AD38-40EA-AEAF-6C46BEA3798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02334015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592" imgH="595" progId="TCLayout.ActiveDocument.1">
                  <p:embed/>
                </p:oleObj>
              </mc:Choice>
              <mc:Fallback>
                <p:oleObj name="think-cell Slide" r:id="rId3" imgW="592" imgH="595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E86FD500-AD38-40EA-AEAF-6C46BEA3798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" y="-1902"/>
            <a:ext cx="12191997" cy="68618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8765" y="2485181"/>
            <a:ext cx="4891815" cy="1114835"/>
          </a:xfrm>
        </p:spPr>
        <p:txBody>
          <a:bodyPr vert="horz" wrap="square" anchor="b" anchorCtr="0">
            <a:noAutofit/>
          </a:bodyPr>
          <a:lstStyle>
            <a:lvl1pPr algn="l">
              <a:lnSpc>
                <a:spcPts val="3867"/>
              </a:lnSpc>
              <a:defRPr sz="3733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8765" y="3567405"/>
            <a:ext cx="4891815" cy="410369"/>
          </a:xfrm>
        </p:spPr>
        <p:txBody>
          <a:bodyPr wrap="square"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6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24400" y="6398331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pPr>
              <a:defRPr/>
            </a:pPr>
            <a:fld id="{FFF05D69-3A94-4358-9AD7-B5E962A3B80A}" type="slidenum">
              <a:rPr lang="en-GB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22670" y="4114076"/>
            <a:ext cx="609601" cy="8534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7337DB4-C506-4FD8-BB6F-7877F6A84234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1206" y="126741"/>
            <a:ext cx="1541741" cy="1116131"/>
          </a:xfrm>
          <a:prstGeom prst="rect">
            <a:avLst/>
          </a:prstGeom>
        </p:spPr>
      </p:pic>
      <p:sp>
        <p:nvSpPr>
          <p:cNvPr id="15" name="Footer Placeholder 7">
            <a:extLst>
              <a:ext uri="{FF2B5EF4-FFF2-40B4-BE49-F238E27FC236}">
                <a16:creationId xmlns:a16="http://schemas.microsoft.com/office/drawing/2014/main" id="{908CE2A5-CB8A-41D4-B3DD-DD84ACBED456}"/>
              </a:ext>
            </a:extLst>
          </p:cNvPr>
          <p:cNvSpPr txBox="1">
            <a:spLocks/>
          </p:cNvSpPr>
          <p:nvPr userDrawn="1"/>
        </p:nvSpPr>
        <p:spPr>
          <a:xfrm>
            <a:off x="398764" y="6398331"/>
            <a:ext cx="23787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3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3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rPr>
              <a:t>© Ministry of Culture 2024 | Confidential </a:t>
            </a:r>
          </a:p>
        </p:txBody>
      </p:sp>
    </p:spTree>
    <p:extLst>
      <p:ext uri="{BB962C8B-B14F-4D97-AF65-F5344CB8AC3E}">
        <p14:creationId xmlns:p14="http://schemas.microsoft.com/office/powerpoint/2010/main" val="1064974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range 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8A8839C7-C2EC-4687-9BC6-9E0A69D0C93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6512952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592" imgH="595" progId="TCLayout.ActiveDocument.1">
                  <p:embed/>
                </p:oleObj>
              </mc:Choice>
              <mc:Fallback>
                <p:oleObj name="think-cell Slide" r:id="rId3" imgW="592" imgH="595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8A8839C7-C2EC-4687-9BC6-9E0A69D0C93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-68579"/>
            <a:ext cx="12192000" cy="6861807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24400" y="6398331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pPr>
              <a:defRPr/>
            </a:pPr>
            <a:fld id="{FFF05D69-3A94-4358-9AD7-B5E962A3B80A}" type="slidenum">
              <a:rPr lang="en-GB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71100A36-3078-40A5-AC7E-2264E5F3EF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8765" y="2485181"/>
            <a:ext cx="4891815" cy="1114835"/>
          </a:xfrm>
        </p:spPr>
        <p:txBody>
          <a:bodyPr vert="horz" wrap="square" anchor="b" anchorCtr="0">
            <a:noAutofit/>
          </a:bodyPr>
          <a:lstStyle>
            <a:lvl1pPr algn="l">
              <a:lnSpc>
                <a:spcPts val="3867"/>
              </a:lnSpc>
              <a:defRPr sz="3733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E2C79110-B68E-44FB-81C7-66F01398A6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8765" y="3567405"/>
            <a:ext cx="4891815" cy="410369"/>
          </a:xfrm>
        </p:spPr>
        <p:txBody>
          <a:bodyPr wrap="square"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6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E8DD5444-B834-40C4-92C2-76B7BA57979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22670" y="4114076"/>
            <a:ext cx="609601" cy="8534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3E961DD-B3AB-49DD-8F3F-5F7D39F74A8E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1206" y="126741"/>
            <a:ext cx="1541741" cy="1116131"/>
          </a:xfrm>
          <a:prstGeom prst="rect">
            <a:avLst/>
          </a:prstGeom>
        </p:spPr>
      </p:pic>
      <p:sp>
        <p:nvSpPr>
          <p:cNvPr id="14" name="Footer Placeholder 7">
            <a:extLst>
              <a:ext uri="{FF2B5EF4-FFF2-40B4-BE49-F238E27FC236}">
                <a16:creationId xmlns:a16="http://schemas.microsoft.com/office/drawing/2014/main" id="{19655A1D-33C8-4670-BDA9-21B95B18284F}"/>
              </a:ext>
            </a:extLst>
          </p:cNvPr>
          <p:cNvSpPr txBox="1">
            <a:spLocks/>
          </p:cNvSpPr>
          <p:nvPr userDrawn="1"/>
        </p:nvSpPr>
        <p:spPr>
          <a:xfrm>
            <a:off x="398764" y="6398331"/>
            <a:ext cx="23787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3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3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rPr>
              <a:t>© Ministry of Culture 2024 | Confidential |</a:t>
            </a:r>
          </a:p>
        </p:txBody>
      </p:sp>
    </p:spTree>
    <p:extLst>
      <p:ext uri="{BB962C8B-B14F-4D97-AF65-F5344CB8AC3E}">
        <p14:creationId xmlns:p14="http://schemas.microsoft.com/office/powerpoint/2010/main" val="736621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 Slide Orange 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C2472780-7434-4AA0-A8CB-A95CD514BF0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69802977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592" imgH="595" progId="TCLayout.ActiveDocument.1">
                  <p:embed/>
                </p:oleObj>
              </mc:Choice>
              <mc:Fallback>
                <p:oleObj name="think-cell Slide" r:id="rId3" imgW="592" imgH="595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C2472780-7434-4AA0-A8CB-A95CD514BF0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" y="-1902"/>
            <a:ext cx="12191997" cy="6861807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24400" y="6398331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pPr>
              <a:defRPr/>
            </a:pPr>
            <a:fld id="{FFF05D69-3A94-4358-9AD7-B5E962A3B80A}" type="slidenum">
              <a:rPr lang="en-GB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B5D492AA-524C-42F6-BFAF-7C188CE0F5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8765" y="2485181"/>
            <a:ext cx="4891815" cy="1114835"/>
          </a:xfrm>
        </p:spPr>
        <p:txBody>
          <a:bodyPr vert="horz" wrap="square" anchor="b" anchorCtr="0">
            <a:noAutofit/>
          </a:bodyPr>
          <a:lstStyle>
            <a:lvl1pPr algn="l">
              <a:lnSpc>
                <a:spcPts val="3867"/>
              </a:lnSpc>
              <a:defRPr sz="3733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17188B6C-BECC-4854-8CD6-598C04DD0B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8765" y="3567405"/>
            <a:ext cx="4891815" cy="410369"/>
          </a:xfrm>
        </p:spPr>
        <p:txBody>
          <a:bodyPr wrap="square"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6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32529868-1CD9-450F-8143-B8B5DB67C24F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22670" y="4114076"/>
            <a:ext cx="609601" cy="8534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AFA0A15E-DD60-4C6A-9F0F-5D821A07DE5A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1206" y="126741"/>
            <a:ext cx="1541741" cy="1116131"/>
          </a:xfrm>
          <a:prstGeom prst="rect">
            <a:avLst/>
          </a:prstGeom>
        </p:spPr>
      </p:pic>
      <p:sp>
        <p:nvSpPr>
          <p:cNvPr id="14" name="Footer Placeholder 7">
            <a:extLst>
              <a:ext uri="{FF2B5EF4-FFF2-40B4-BE49-F238E27FC236}">
                <a16:creationId xmlns:a16="http://schemas.microsoft.com/office/drawing/2014/main" id="{057A7965-6798-4AD6-A799-F0C67F0A0EFB}"/>
              </a:ext>
            </a:extLst>
          </p:cNvPr>
          <p:cNvSpPr txBox="1">
            <a:spLocks/>
          </p:cNvSpPr>
          <p:nvPr userDrawn="1"/>
        </p:nvSpPr>
        <p:spPr>
          <a:xfrm>
            <a:off x="398764" y="6398331"/>
            <a:ext cx="23787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3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3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rPr>
              <a:t>© Ministry of Culture 2024 | Confidential </a:t>
            </a:r>
          </a:p>
        </p:txBody>
      </p:sp>
    </p:spTree>
    <p:extLst>
      <p:ext uri="{BB962C8B-B14F-4D97-AF65-F5344CB8AC3E}">
        <p14:creationId xmlns:p14="http://schemas.microsoft.com/office/powerpoint/2010/main" val="3947043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vider Slide Orange 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8FF988B9-1335-4404-97E1-9B4813D7709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98625166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592" imgH="595" progId="TCLayout.ActiveDocument.1">
                  <p:embed/>
                </p:oleObj>
              </mc:Choice>
              <mc:Fallback>
                <p:oleObj name="think-cell Slide" r:id="rId3" imgW="592" imgH="595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8FF988B9-1335-4404-97E1-9B4813D7709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" y="-1902"/>
            <a:ext cx="12191997" cy="6861807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24400" y="6398331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pPr>
              <a:defRPr/>
            </a:pPr>
            <a:fld id="{FFF05D69-3A94-4358-9AD7-B5E962A3B80A}" type="slidenum">
              <a:rPr lang="en-GB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DE84B3AB-7C5C-4EAA-865C-E431839695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8765" y="2485181"/>
            <a:ext cx="4891815" cy="1114835"/>
          </a:xfrm>
        </p:spPr>
        <p:txBody>
          <a:bodyPr vert="horz" wrap="square" anchor="b" anchorCtr="0">
            <a:noAutofit/>
          </a:bodyPr>
          <a:lstStyle>
            <a:lvl1pPr algn="l">
              <a:lnSpc>
                <a:spcPts val="3867"/>
              </a:lnSpc>
              <a:defRPr sz="3733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8220E80A-1DD2-4248-940C-4D604BF485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8765" y="3567405"/>
            <a:ext cx="4891815" cy="410369"/>
          </a:xfrm>
        </p:spPr>
        <p:txBody>
          <a:bodyPr wrap="square"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6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D43FD18D-47B6-40D9-A2B5-C0AE0021BA17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22670" y="4114076"/>
            <a:ext cx="609601" cy="8534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75B3F58-96A4-4F9A-B53D-409BF15BF922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1206" y="126741"/>
            <a:ext cx="1541741" cy="1116131"/>
          </a:xfrm>
          <a:prstGeom prst="rect">
            <a:avLst/>
          </a:prstGeom>
        </p:spPr>
      </p:pic>
      <p:sp>
        <p:nvSpPr>
          <p:cNvPr id="14" name="Footer Placeholder 7">
            <a:extLst>
              <a:ext uri="{FF2B5EF4-FFF2-40B4-BE49-F238E27FC236}">
                <a16:creationId xmlns:a16="http://schemas.microsoft.com/office/drawing/2014/main" id="{D99CB3C1-3B9B-457B-A27C-1E84246A6A65}"/>
              </a:ext>
            </a:extLst>
          </p:cNvPr>
          <p:cNvSpPr txBox="1">
            <a:spLocks/>
          </p:cNvSpPr>
          <p:nvPr userDrawn="1"/>
        </p:nvSpPr>
        <p:spPr>
          <a:xfrm>
            <a:off x="398764" y="6398331"/>
            <a:ext cx="23787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3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3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rPr>
              <a:t>© Ministry of Culture 2024 | Confidential </a:t>
            </a:r>
          </a:p>
        </p:txBody>
      </p:sp>
    </p:spTree>
    <p:extLst>
      <p:ext uri="{BB962C8B-B14F-4D97-AF65-F5344CB8AC3E}">
        <p14:creationId xmlns:p14="http://schemas.microsoft.com/office/powerpoint/2010/main" val="3216483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vider Slide Orange 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F6965BAD-F5DF-45A5-9CD0-5140E21F754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56239559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592" imgH="595" progId="TCLayout.ActiveDocument.1">
                  <p:embed/>
                </p:oleObj>
              </mc:Choice>
              <mc:Fallback>
                <p:oleObj name="think-cell Slide" r:id="rId3" imgW="592" imgH="595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F6965BAD-F5DF-45A5-9CD0-5140E21F754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" y="2"/>
            <a:ext cx="12191997" cy="6857997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24400" y="6398331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pPr>
              <a:defRPr/>
            </a:pPr>
            <a:fld id="{FFF05D69-3A94-4358-9AD7-B5E962A3B80A}" type="slidenum">
              <a:rPr lang="en-GB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066F0F3F-E3F4-43CC-B49F-EFA15A8390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8765" y="2485181"/>
            <a:ext cx="4891815" cy="1114835"/>
          </a:xfrm>
        </p:spPr>
        <p:txBody>
          <a:bodyPr vert="horz" wrap="square" anchor="b" anchorCtr="0">
            <a:noAutofit/>
          </a:bodyPr>
          <a:lstStyle>
            <a:lvl1pPr algn="l">
              <a:lnSpc>
                <a:spcPts val="3867"/>
              </a:lnSpc>
              <a:defRPr sz="3733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72E890BC-EAB4-4C95-8EA0-9F57D21BC7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8765" y="3567405"/>
            <a:ext cx="4891815" cy="410369"/>
          </a:xfrm>
        </p:spPr>
        <p:txBody>
          <a:bodyPr wrap="square"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6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328F757-1413-4664-8028-B08D8CDB2D35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22670" y="4114076"/>
            <a:ext cx="609601" cy="8534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D599E17-FBB3-489A-B00C-55BF0AF9D79A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1206" y="126741"/>
            <a:ext cx="1541741" cy="1116131"/>
          </a:xfrm>
          <a:prstGeom prst="rect">
            <a:avLst/>
          </a:prstGeom>
        </p:spPr>
      </p:pic>
      <p:sp>
        <p:nvSpPr>
          <p:cNvPr id="14" name="Footer Placeholder 7">
            <a:extLst>
              <a:ext uri="{FF2B5EF4-FFF2-40B4-BE49-F238E27FC236}">
                <a16:creationId xmlns:a16="http://schemas.microsoft.com/office/drawing/2014/main" id="{F692F601-F465-4B83-B7FD-C9EF2175B689}"/>
              </a:ext>
            </a:extLst>
          </p:cNvPr>
          <p:cNvSpPr txBox="1">
            <a:spLocks/>
          </p:cNvSpPr>
          <p:nvPr userDrawn="1"/>
        </p:nvSpPr>
        <p:spPr>
          <a:xfrm>
            <a:off x="398764" y="6398331"/>
            <a:ext cx="23787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3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3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rPr>
              <a:t>© Ministry of Culture 2024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1175745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:a16="http://schemas.microsoft.com/office/drawing/2014/main" id="{8051CF8B-366C-4134-8192-1B61BC8621EA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267983501"/>
              </p:ext>
            </p:extLst>
          </p:nvPr>
        </p:nvGraphicFramePr>
        <p:xfrm>
          <a:off x="2118" y="2118"/>
          <a:ext cx="2117" cy="2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5" imgW="473" imgH="476" progId="TCLayout.ActiveDocument.1">
                  <p:embed/>
                </p:oleObj>
              </mc:Choice>
              <mc:Fallback>
                <p:oleObj name="think-cell Slide" r:id="rId15" imgW="473" imgH="476" progId="TCLayout.ActiveDocument.1">
                  <p:embed/>
                  <p:pic>
                    <p:nvPicPr>
                      <p:cNvPr id="8" name="Object 7" hidden="1">
                        <a:extLst>
                          <a:ext uri="{FF2B5EF4-FFF2-40B4-BE49-F238E27FC236}">
                            <a16:creationId xmlns:a16="http://schemas.microsoft.com/office/drawing/2014/main" id="{8051CF8B-366C-4134-8192-1B61BC8621E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2118" y="2118"/>
                        <a:ext cx="2117" cy="21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>
            <a:extLst>
              <a:ext uri="{FF2B5EF4-FFF2-40B4-BE49-F238E27FC236}">
                <a16:creationId xmlns:a16="http://schemas.microsoft.com/office/drawing/2014/main" id="{D37E2015-E143-4CB9-940E-3981741DCA81}"/>
              </a:ext>
            </a:extLst>
          </p:cNvPr>
          <p:cNvSpPr/>
          <p:nvPr userDrawn="1">
            <p:custDataLst>
              <p:tags r:id="rId14"/>
            </p:custDataLst>
          </p:nvPr>
        </p:nvSpPr>
        <p:spPr>
          <a:xfrm>
            <a:off x="0" y="0"/>
            <a:ext cx="211667" cy="2116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733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8764" y="365125"/>
            <a:ext cx="1139447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8764" y="1825625"/>
            <a:ext cx="11394472" cy="43513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GB" noProof="0"/>
              <a:t>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1" name="Footer Placeholder 7">
            <a:extLst>
              <a:ext uri="{FF2B5EF4-FFF2-40B4-BE49-F238E27FC236}">
                <a16:creationId xmlns:a16="http://schemas.microsoft.com/office/drawing/2014/main" id="{14B2F31E-C5AA-44BA-A02C-23453B6C1412}"/>
              </a:ext>
            </a:extLst>
          </p:cNvPr>
          <p:cNvSpPr txBox="1">
            <a:spLocks/>
          </p:cNvSpPr>
          <p:nvPr userDrawn="1"/>
        </p:nvSpPr>
        <p:spPr>
          <a:xfrm>
            <a:off x="398764" y="6398331"/>
            <a:ext cx="23787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3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33" b="1" i="0" u="none" strike="noStrike" kern="1200" cap="none" spc="0" normalizeH="0" baseline="0" noProof="0">
                <a:ln>
                  <a:noFill/>
                </a:ln>
                <a:solidFill>
                  <a:srgbClr val="0F2837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rPr>
              <a:t>© Ministry of Culture 2024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1451390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733" b="1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  <a:sym typeface="Calibri" panose="020F0502020204030204" pitchFamily="34" charset="0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67" b="1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67" b="1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b="1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333" b="1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333" b="1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3.bin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9.xml"/><Relationship Id="rId5" Type="http://schemas.openxmlformats.org/officeDocument/2006/relationships/image" Target="../media/image15.emf"/><Relationship Id="rId4" Type="http://schemas.openxmlformats.org/officeDocument/2006/relationships/oleObject" Target="../embeddings/oleObject14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20.xml"/><Relationship Id="rId5" Type="http://schemas.openxmlformats.org/officeDocument/2006/relationships/image" Target="../media/image15.emf"/><Relationship Id="rId4" Type="http://schemas.openxmlformats.org/officeDocument/2006/relationships/oleObject" Target="../embeddings/oleObject15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0520BA99-1487-493C-8152-F5A11D839B5F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2118" y="2118"/>
          <a:ext cx="2117" cy="2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473" imgH="476" progId="TCLayout.ActiveDocument.1">
                  <p:embed/>
                </p:oleObj>
              </mc:Choice>
              <mc:Fallback>
                <p:oleObj name="think-cell Slide" r:id="rId5" imgW="473" imgH="476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0520BA99-1487-493C-8152-F5A11D839B5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118" y="2118"/>
                        <a:ext cx="2117" cy="21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>
            <a:extLst>
              <a:ext uri="{FF2B5EF4-FFF2-40B4-BE49-F238E27FC236}">
                <a16:creationId xmlns:a16="http://schemas.microsoft.com/office/drawing/2014/main" id="{774E3C37-4059-4FF6-B936-F943D2FB9E45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0" y="0"/>
            <a:ext cx="211667" cy="2116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Sakkal Majalla" panose="02000000000000000000" pitchFamily="2" charset="-78"/>
              <a:sym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F64264-9CEC-4B30-8403-B5B92B5A50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3490" y="3065396"/>
            <a:ext cx="6963088" cy="1544704"/>
          </a:xfrm>
        </p:spPr>
        <p:txBody>
          <a:bodyPr vert="horz"/>
          <a:lstStyle/>
          <a:p>
            <a:r>
              <a:rPr lang="en-US" sz="3730" dirty="0"/>
              <a:t>Film Commission </a:t>
            </a:r>
            <a:br>
              <a:rPr lang="en-US" sz="3730" dirty="0"/>
            </a:br>
            <a:r>
              <a:rPr lang="en-US" sz="3730" dirty="0"/>
              <a:t>Incentives Program – Cash Rebate</a:t>
            </a:r>
            <a:br>
              <a:rPr lang="en-GB" sz="2400" dirty="0"/>
            </a:br>
            <a:r>
              <a:rPr lang="en-GB" sz="2400" dirty="0"/>
              <a:t>[Project] progress report</a:t>
            </a:r>
            <a:endParaRPr lang="en-GB" sz="2000" i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36CCE4-8BA8-46AE-8849-25340709E5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7249" y="5101237"/>
            <a:ext cx="5696351" cy="410369"/>
          </a:xfrm>
        </p:spPr>
        <p:txBody>
          <a:bodyPr/>
          <a:lstStyle/>
          <a:p>
            <a:r>
              <a:rPr lang="en-GB"/>
              <a:t>[dd mm </a:t>
            </a:r>
            <a:r>
              <a:rPr lang="en-GB" err="1"/>
              <a:t>yyyy</a:t>
            </a:r>
            <a:r>
              <a:rPr lang="en-GB"/>
              <a:t>]</a:t>
            </a:r>
          </a:p>
        </p:txBody>
      </p:sp>
      <p:sp>
        <p:nvSpPr>
          <p:cNvPr id="6" name="AutoShape 2">
            <a:extLst>
              <a:ext uri="{FF2B5EF4-FFF2-40B4-BE49-F238E27FC236}">
                <a16:creationId xmlns:a16="http://schemas.microsoft.com/office/drawing/2014/main" id="{52FC6030-233E-45D6-AEDD-AB7EAFF0C57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F2837"/>
              </a:solidFill>
              <a:effectLst/>
              <a:uLnTx/>
              <a:uFillTx/>
              <a:latin typeface="Calibri"/>
              <a:ea typeface="+mn-ea"/>
              <a:cs typeface="Sakkal Majalla"/>
            </a:endParaRP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2675BAF9-2A7F-1DF6-D0F0-59B64A538B17}"/>
              </a:ext>
            </a:extLst>
          </p:cNvPr>
          <p:cNvSpPr txBox="1">
            <a:spLocks/>
          </p:cNvSpPr>
          <p:nvPr/>
        </p:nvSpPr>
        <p:spPr>
          <a:xfrm>
            <a:off x="9448800" y="64389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1" eaLnBrk="1" latinLnBrk="0" hangingPunct="1">
              <a:defRPr sz="93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F05D69-3A94-4358-9AD7-B5E962A3B80A}" type="slidenum">
              <a:rPr kumimoji="0" lang="en-GB" sz="933" b="1" i="0" u="none" strike="noStrike" kern="1200" cap="none" spc="0" normalizeH="0" baseline="0" noProof="0" smtClean="0">
                <a:ln>
                  <a:noFill/>
                </a:ln>
                <a:solidFill>
                  <a:srgbClr val="0F2837"/>
                </a:solidFill>
                <a:effectLst/>
                <a:uLnTx/>
                <a:uFillTx/>
                <a:latin typeface="Calibri"/>
                <a:ea typeface="+mn-ea"/>
                <a:cs typeface="Sakkal Majalla"/>
              </a:rPr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933" b="1" i="0" u="none" strike="noStrike" kern="1200" cap="none" spc="0" normalizeH="0" baseline="0" noProof="0">
              <a:ln>
                <a:noFill/>
              </a:ln>
              <a:solidFill>
                <a:srgbClr val="0F2837"/>
              </a:solidFill>
              <a:effectLst/>
              <a:uLnTx/>
              <a:uFillTx/>
              <a:latin typeface="Calibri"/>
              <a:ea typeface="+mn-ea"/>
              <a:cs typeface="Sakkal Majalla"/>
            </a:endParaRPr>
          </a:p>
        </p:txBody>
      </p:sp>
    </p:spTree>
    <p:extLst>
      <p:ext uri="{BB962C8B-B14F-4D97-AF65-F5344CB8AC3E}">
        <p14:creationId xmlns:p14="http://schemas.microsoft.com/office/powerpoint/2010/main" val="2795628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1351E438-4476-C17D-8FF0-75585142A78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365549809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7772400" imgH="10058400" progId="TCLayout.ActiveDocument.1">
                  <p:embed/>
                </p:oleObj>
              </mc:Choice>
              <mc:Fallback>
                <p:oleObj name="think-cell Slide" r:id="rId4" imgW="7772400" imgH="10058400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1351E438-4476-C17D-8FF0-75585142A78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4303EB65-CF1B-BBF2-93AB-536A7C749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620" y="103591"/>
            <a:ext cx="11692970" cy="529376"/>
          </a:xfrm>
        </p:spPr>
        <p:txBody>
          <a:bodyPr vert="horz"/>
          <a:lstStyle/>
          <a:p>
            <a:r>
              <a:rPr lang="en-US" dirty="0"/>
              <a:t>Progress Report for project </a:t>
            </a:r>
            <a:r>
              <a:rPr lang="en-US" dirty="0">
                <a:solidFill>
                  <a:srgbClr val="FF0000"/>
                </a:solidFill>
              </a:rPr>
              <a:t>[........]</a:t>
            </a:r>
            <a:r>
              <a:rPr lang="en-US" dirty="0"/>
              <a:t> which received support from Rebate Incentive Date: </a:t>
            </a:r>
            <a:r>
              <a:rPr lang="en-GB" dirty="0">
                <a:solidFill>
                  <a:srgbClr val="FF0000"/>
                </a:solidFill>
              </a:rPr>
              <a:t>[YYYYMMDD]</a:t>
            </a:r>
          </a:p>
        </p:txBody>
      </p:sp>
      <p:graphicFrame>
        <p:nvGraphicFramePr>
          <p:cNvPr id="25" name="Table 25">
            <a:extLst>
              <a:ext uri="{FF2B5EF4-FFF2-40B4-BE49-F238E27FC236}">
                <a16:creationId xmlns:a16="http://schemas.microsoft.com/office/drawing/2014/main" id="{A0210FA5-33FF-D5C6-A93A-A33FE58C07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2129496"/>
              </p:ext>
            </p:extLst>
          </p:nvPr>
        </p:nvGraphicFramePr>
        <p:xfrm>
          <a:off x="501161" y="836472"/>
          <a:ext cx="11268351" cy="79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9331">
                  <a:extLst>
                    <a:ext uri="{9D8B030D-6E8A-4147-A177-3AD203B41FA5}">
                      <a16:colId xmlns:a16="http://schemas.microsoft.com/office/drawing/2014/main" val="1667429792"/>
                    </a:ext>
                  </a:extLst>
                </a:gridCol>
                <a:gridCol w="3472962">
                  <a:extLst>
                    <a:ext uri="{9D8B030D-6E8A-4147-A177-3AD203B41FA5}">
                      <a16:colId xmlns:a16="http://schemas.microsoft.com/office/drawing/2014/main" val="3510010776"/>
                    </a:ext>
                  </a:extLst>
                </a:gridCol>
                <a:gridCol w="1178169">
                  <a:extLst>
                    <a:ext uri="{9D8B030D-6E8A-4147-A177-3AD203B41FA5}">
                      <a16:colId xmlns:a16="http://schemas.microsoft.com/office/drawing/2014/main" val="1365914371"/>
                    </a:ext>
                  </a:extLst>
                </a:gridCol>
                <a:gridCol w="2066192">
                  <a:extLst>
                    <a:ext uri="{9D8B030D-6E8A-4147-A177-3AD203B41FA5}">
                      <a16:colId xmlns:a16="http://schemas.microsoft.com/office/drawing/2014/main" val="3296877312"/>
                    </a:ext>
                  </a:extLst>
                </a:gridCol>
                <a:gridCol w="1424354">
                  <a:extLst>
                    <a:ext uri="{9D8B030D-6E8A-4147-A177-3AD203B41FA5}">
                      <a16:colId xmlns:a16="http://schemas.microsoft.com/office/drawing/2014/main" val="1404144839"/>
                    </a:ext>
                  </a:extLst>
                </a:gridCol>
                <a:gridCol w="1447343">
                  <a:extLst>
                    <a:ext uri="{9D8B030D-6E8A-4147-A177-3AD203B41FA5}">
                      <a16:colId xmlns:a16="http://schemas.microsoft.com/office/drawing/2014/main" val="218920866"/>
                    </a:ext>
                  </a:extLst>
                </a:gridCol>
              </a:tblGrid>
              <a:tr h="183246">
                <a:tc gridSpan="6">
                  <a:txBody>
                    <a:bodyPr/>
                    <a:lstStyle/>
                    <a:p>
                      <a:r>
                        <a:rPr lang="en-US" sz="1200"/>
                        <a:t>Project Overview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5937486"/>
                  </a:ext>
                </a:extLst>
              </a:tr>
              <a:tr h="1730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/>
                        <a:t>Production Company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/>
                        <a:t>Director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/>
                        <a:t>Contract Start Date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7570401"/>
                  </a:ext>
                </a:extLst>
              </a:tr>
              <a:tr h="173065">
                <a:tc>
                  <a:txBody>
                    <a:bodyPr/>
                    <a:lstStyle/>
                    <a:p>
                      <a:r>
                        <a:rPr lang="en-US" sz="1100" b="1" dirty="0"/>
                        <a:t>Applicant Name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/>
                        <a:t>Producer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/>
                        <a:t>Contract End Date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344845"/>
                  </a:ext>
                </a:extLst>
              </a:tr>
            </a:tbl>
          </a:graphicData>
        </a:graphic>
      </p:graphicFrame>
      <p:graphicFrame>
        <p:nvGraphicFramePr>
          <p:cNvPr id="28" name="Table 28">
            <a:extLst>
              <a:ext uri="{FF2B5EF4-FFF2-40B4-BE49-F238E27FC236}">
                <a16:creationId xmlns:a16="http://schemas.microsoft.com/office/drawing/2014/main" id="{93C670D7-05F9-5BDA-7860-784A95F02F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3665420"/>
              </p:ext>
            </p:extLst>
          </p:nvPr>
        </p:nvGraphicFramePr>
        <p:xfrm>
          <a:off x="501161" y="1743909"/>
          <a:ext cx="11277518" cy="44914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618">
                  <a:extLst>
                    <a:ext uri="{9D8B030D-6E8A-4147-A177-3AD203B41FA5}">
                      <a16:colId xmlns:a16="http://schemas.microsoft.com/office/drawing/2014/main" val="876714547"/>
                    </a:ext>
                  </a:extLst>
                </a:gridCol>
                <a:gridCol w="1142850">
                  <a:extLst>
                    <a:ext uri="{9D8B030D-6E8A-4147-A177-3AD203B41FA5}">
                      <a16:colId xmlns:a16="http://schemas.microsoft.com/office/drawing/2014/main" val="497656035"/>
                    </a:ext>
                  </a:extLst>
                </a:gridCol>
                <a:gridCol w="1142850">
                  <a:extLst>
                    <a:ext uri="{9D8B030D-6E8A-4147-A177-3AD203B41FA5}">
                      <a16:colId xmlns:a16="http://schemas.microsoft.com/office/drawing/2014/main" val="325630101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2895709837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2328969552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669902277"/>
                    </a:ext>
                  </a:extLst>
                </a:gridCol>
                <a:gridCol w="4206240">
                  <a:extLst>
                    <a:ext uri="{9D8B030D-6E8A-4147-A177-3AD203B41FA5}">
                      <a16:colId xmlns:a16="http://schemas.microsoft.com/office/drawing/2014/main" val="552623982"/>
                    </a:ext>
                  </a:extLst>
                </a:gridCol>
              </a:tblGrid>
              <a:tr h="219115"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Phase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/>
                        <a:t>Start Date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/>
                        <a:t>End Date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/>
                        <a:t>% Completion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Stage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Status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/>
                        <a:t>Comments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4998855"/>
                  </a:ext>
                </a:extLst>
              </a:tr>
              <a:tr h="46857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F2837"/>
                          </a:solidFill>
                          <a:effectLst/>
                          <a:latin typeface="Calibri" panose="020F0502020204030204" pitchFamily="34" charset="0"/>
                        </a:rPr>
                        <a:t>Script &amp; Development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Sakkal Majalla"/>
                        </a:rPr>
                        <a:t>dd-mm-</a:t>
                      </a:r>
                      <a:r>
                        <a:rPr kumimoji="0" lang="en-US" sz="1100" b="0" i="1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Sakkal Majalla"/>
                        </a:rPr>
                        <a:t>yyyy</a:t>
                      </a:r>
                      <a:endPara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dd-mm-</a:t>
                      </a:r>
                      <a:r>
                        <a:rPr kumimoji="0" lang="en-US" sz="1100" b="0" i="1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yyyy</a:t>
                      </a:r>
                      <a:endPara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>
                              <a:lumMod val="50000"/>
                            </a:prst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Sakkal Majalla"/>
                        </a:rPr>
                        <a:t>To start / Ongoing/ </a:t>
                      </a:r>
                    </a:p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>
                              <a:lumMod val="50000"/>
                            </a:prst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Sakkal Majalla"/>
                        </a:rPr>
                        <a:t>Complete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US" sz="1000" i="1" dirty="0"/>
                        <a:t>Please justify the Status if Amber or Red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57735"/>
                  </a:ext>
                </a:extLst>
              </a:tr>
              <a:tr h="468574">
                <a:tc>
                  <a:txBody>
                    <a:bodyPr/>
                    <a:lstStyle/>
                    <a:p>
                      <a:pPr algn="ctr" rtl="0" fontAlgn="ctr"/>
                      <a:r>
                        <a:rPr lang="ar-QA" sz="1200" b="1" i="0" u="none" strike="noStrike" dirty="0">
                          <a:solidFill>
                            <a:srgbClr val="0F2837"/>
                          </a:solidFill>
                          <a:effectLst/>
                          <a:latin typeface="Calibri" panose="020F0502020204030204" pitchFamily="34" charset="0"/>
                        </a:rPr>
                        <a:t>  </a:t>
                      </a:r>
                      <a:r>
                        <a:rPr lang="en-US" sz="1200" b="1" i="0" u="none" strike="noStrike" dirty="0">
                          <a:solidFill>
                            <a:srgbClr val="0F2837"/>
                          </a:solidFill>
                          <a:effectLst/>
                          <a:latin typeface="Calibri" panose="020F0502020204030204" pitchFamily="34" charset="0"/>
                        </a:rPr>
                        <a:t>Pre-Production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US" sz="10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F2837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921607"/>
                  </a:ext>
                </a:extLst>
              </a:tr>
              <a:tr h="46857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F2837"/>
                          </a:solidFill>
                          <a:effectLst/>
                          <a:latin typeface="Calibri" panose="020F0502020204030204" pitchFamily="34" charset="0"/>
                        </a:rPr>
                        <a:t>Production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US" sz="10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F2837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1060769"/>
                  </a:ext>
                </a:extLst>
              </a:tr>
              <a:tr h="468574"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>
                          <a:solidFill>
                            <a:srgbClr val="0F2837"/>
                          </a:solidFill>
                          <a:effectLst/>
                          <a:latin typeface="Calibri" panose="020F0502020204030204" pitchFamily="34" charset="0"/>
                        </a:rPr>
                        <a:t>Production in KSA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US" sz="1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F2837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1995530"/>
                  </a:ext>
                </a:extLst>
              </a:tr>
              <a:tr h="46857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F2837"/>
                          </a:solidFill>
                          <a:effectLst/>
                          <a:latin typeface="Calibri" panose="020F0502020204030204" pitchFamily="34" charset="0"/>
                        </a:rPr>
                        <a:t>Post-Production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US" sz="1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F2837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6340414"/>
                  </a:ext>
                </a:extLst>
              </a:tr>
              <a:tr h="46857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F2837"/>
                          </a:solidFill>
                          <a:effectLst/>
                          <a:latin typeface="Calibri" panose="020F0502020204030204" pitchFamily="34" charset="0"/>
                        </a:rPr>
                        <a:t>Rough Cut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/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US" sz="10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F2837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450576"/>
                  </a:ext>
                </a:extLst>
              </a:tr>
              <a:tr h="46857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F2837"/>
                          </a:solidFill>
                          <a:effectLst/>
                          <a:latin typeface="Calibri" panose="020F0502020204030204" pitchFamily="34" charset="0"/>
                        </a:rPr>
                        <a:t>Final Cut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/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US" sz="1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F2837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9378849"/>
                  </a:ext>
                </a:extLst>
              </a:tr>
              <a:tr h="46857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F2837"/>
                          </a:solidFill>
                          <a:effectLst/>
                          <a:latin typeface="Calibri" panose="020F0502020204030204" pitchFamily="34" charset="0"/>
                        </a:rPr>
                        <a:t>Picture Lock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/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US" sz="10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F2837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801667"/>
                  </a:ext>
                </a:extLst>
              </a:tr>
              <a:tr h="46857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F2837"/>
                          </a:solidFill>
                          <a:effectLst/>
                          <a:latin typeface="Calibri" panose="020F0502020204030204" pitchFamily="34" charset="0"/>
                        </a:rPr>
                        <a:t>Delivery Date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/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US" sz="10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F2837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8703614"/>
                  </a:ext>
                </a:extLst>
              </a:tr>
            </a:tbl>
          </a:graphicData>
        </a:graphic>
      </p:graphicFrame>
      <p:sp>
        <p:nvSpPr>
          <p:cNvPr id="38" name="Oval 37">
            <a:extLst>
              <a:ext uri="{FF2B5EF4-FFF2-40B4-BE49-F238E27FC236}">
                <a16:creationId xmlns:a16="http://schemas.microsoft.com/office/drawing/2014/main" id="{62381647-0A2C-F139-39AE-6502AED77199}"/>
              </a:ext>
            </a:extLst>
          </p:cNvPr>
          <p:cNvSpPr/>
          <p:nvPr/>
        </p:nvSpPr>
        <p:spPr>
          <a:xfrm>
            <a:off x="7085565" y="2136249"/>
            <a:ext cx="250902" cy="2559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7535362-88FB-198A-4F64-EC513E555B05}"/>
              </a:ext>
            </a:extLst>
          </p:cNvPr>
          <p:cNvSpPr/>
          <p:nvPr/>
        </p:nvSpPr>
        <p:spPr>
          <a:xfrm>
            <a:off x="7085565" y="2602540"/>
            <a:ext cx="250902" cy="2559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1234087-CB29-C494-03B7-3BBA6380264A}"/>
              </a:ext>
            </a:extLst>
          </p:cNvPr>
          <p:cNvSpPr/>
          <p:nvPr/>
        </p:nvSpPr>
        <p:spPr>
          <a:xfrm>
            <a:off x="7085565" y="3068831"/>
            <a:ext cx="250902" cy="2559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7D10E05-959D-BE2E-F9EC-51465A62218B}"/>
              </a:ext>
            </a:extLst>
          </p:cNvPr>
          <p:cNvSpPr/>
          <p:nvPr/>
        </p:nvSpPr>
        <p:spPr>
          <a:xfrm>
            <a:off x="7085565" y="3535122"/>
            <a:ext cx="250902" cy="2559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50AD1CB-568A-A490-F1F0-2FA02B47ED38}"/>
              </a:ext>
            </a:extLst>
          </p:cNvPr>
          <p:cNvSpPr/>
          <p:nvPr/>
        </p:nvSpPr>
        <p:spPr>
          <a:xfrm>
            <a:off x="7085565" y="4001413"/>
            <a:ext cx="250902" cy="2559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45A88E4-525A-F326-E4A4-FEBE60BC7E2B}"/>
              </a:ext>
            </a:extLst>
          </p:cNvPr>
          <p:cNvSpPr/>
          <p:nvPr/>
        </p:nvSpPr>
        <p:spPr>
          <a:xfrm>
            <a:off x="7085565" y="4467704"/>
            <a:ext cx="250902" cy="2559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75D5C21-967D-7C0F-A9F6-0BF4ABD4B558}"/>
              </a:ext>
            </a:extLst>
          </p:cNvPr>
          <p:cNvSpPr/>
          <p:nvPr/>
        </p:nvSpPr>
        <p:spPr>
          <a:xfrm>
            <a:off x="7085565" y="5400286"/>
            <a:ext cx="250902" cy="2559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2954D92-F05D-953C-15BA-2EA535DD3C67}"/>
              </a:ext>
            </a:extLst>
          </p:cNvPr>
          <p:cNvSpPr/>
          <p:nvPr/>
        </p:nvSpPr>
        <p:spPr>
          <a:xfrm>
            <a:off x="7085565" y="4933995"/>
            <a:ext cx="250902" cy="2559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BD6CC0E-8323-9621-0450-30D14E7C16E1}"/>
              </a:ext>
            </a:extLst>
          </p:cNvPr>
          <p:cNvSpPr/>
          <p:nvPr/>
        </p:nvSpPr>
        <p:spPr>
          <a:xfrm>
            <a:off x="7085565" y="5866578"/>
            <a:ext cx="250902" cy="2559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Slide Number Placeholder 3">
            <a:extLst>
              <a:ext uri="{FF2B5EF4-FFF2-40B4-BE49-F238E27FC236}">
                <a16:creationId xmlns:a16="http://schemas.microsoft.com/office/drawing/2014/main" id="{D811BC17-8952-E1CB-CF43-ACB7B3393C88}"/>
              </a:ext>
            </a:extLst>
          </p:cNvPr>
          <p:cNvSpPr txBox="1">
            <a:spLocks/>
          </p:cNvSpPr>
          <p:nvPr/>
        </p:nvSpPr>
        <p:spPr>
          <a:xfrm>
            <a:off x="9448800" y="64389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1" eaLnBrk="1" latinLnBrk="0" hangingPunct="1">
              <a:defRPr sz="93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F05D69-3A94-4358-9AD7-B5E962A3B80A}" type="slidenum">
              <a:rPr kumimoji="0" lang="en-GB" sz="933" b="1" i="0" u="none" strike="noStrike" kern="1200" cap="none" spc="0" normalizeH="0" baseline="0" noProof="0" smtClean="0">
                <a:ln>
                  <a:noFill/>
                </a:ln>
                <a:solidFill>
                  <a:srgbClr val="0F2837"/>
                </a:solidFill>
                <a:effectLst/>
                <a:uLnTx/>
                <a:uFillTx/>
                <a:latin typeface="Calibri"/>
                <a:ea typeface="+mn-ea"/>
                <a:cs typeface="Sakkal Majalla"/>
              </a:rPr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933" b="1" i="0" u="none" strike="noStrike" kern="1200" cap="none" spc="0" normalizeH="0" baseline="0" noProof="0">
              <a:ln>
                <a:noFill/>
              </a:ln>
              <a:solidFill>
                <a:srgbClr val="0F2837"/>
              </a:solidFill>
              <a:effectLst/>
              <a:uLnTx/>
              <a:uFillTx/>
              <a:latin typeface="Calibri"/>
              <a:ea typeface="+mn-ea"/>
              <a:cs typeface="Sakkal Majalla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68CD6A99-FF65-2845-A2AE-62EB8B932A72}"/>
              </a:ext>
            </a:extLst>
          </p:cNvPr>
          <p:cNvGrpSpPr/>
          <p:nvPr/>
        </p:nvGrpSpPr>
        <p:grpSpPr>
          <a:xfrm>
            <a:off x="4255694" y="6512044"/>
            <a:ext cx="3963600" cy="184666"/>
            <a:chOff x="4255694" y="6512044"/>
            <a:chExt cx="3963600" cy="184666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5A30D9E1-3735-78A3-C1C2-2BC451C71885}"/>
                </a:ext>
              </a:extLst>
            </p:cNvPr>
            <p:cNvGrpSpPr/>
            <p:nvPr/>
          </p:nvGrpSpPr>
          <p:grpSpPr>
            <a:xfrm>
              <a:off x="4987177" y="6512044"/>
              <a:ext cx="1046131" cy="184666"/>
              <a:chOff x="7111098" y="1846099"/>
              <a:chExt cx="1046131" cy="184666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43B7ED92-E897-CF58-A03E-1F897C63B357}"/>
                  </a:ext>
                </a:extLst>
              </p:cNvPr>
              <p:cNvSpPr/>
              <p:nvPr/>
            </p:nvSpPr>
            <p:spPr>
              <a:xfrm>
                <a:off x="7111098" y="1869732"/>
                <a:ext cx="137400" cy="137401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4E4795BE-8606-9357-32AB-F5CD94C1939C}"/>
                  </a:ext>
                </a:extLst>
              </p:cNvPr>
              <p:cNvSpPr txBox="1"/>
              <p:nvPr/>
            </p:nvSpPr>
            <p:spPr>
              <a:xfrm>
                <a:off x="7252374" y="1846099"/>
                <a:ext cx="904855" cy="1846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600">
                    <a:solidFill>
                      <a:prstClr val="white">
                        <a:lumMod val="50000"/>
                      </a:prstClr>
                    </a:solidFill>
                    <a:latin typeface="Calibri"/>
                    <a:cs typeface="Sakkal Majalla"/>
                  </a:rPr>
                  <a:t>On Track </a:t>
                </a:r>
                <a:endParaRPr kumimoji="0" lang="en-US" sz="600" b="0" i="0" u="none" strike="noStrike" kern="1200" cap="none" spc="0" normalizeH="0" baseline="0" noProof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Sakkal Majalla"/>
                </a:endParaRPr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77A6F3CE-6958-DAFC-905B-7EEA3CB92BC8}"/>
                </a:ext>
              </a:extLst>
            </p:cNvPr>
            <p:cNvGrpSpPr/>
            <p:nvPr/>
          </p:nvGrpSpPr>
          <p:grpSpPr>
            <a:xfrm>
              <a:off x="5685552" y="6512044"/>
              <a:ext cx="1046131" cy="184666"/>
              <a:chOff x="6830105" y="2039266"/>
              <a:chExt cx="1046131" cy="184666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BB0C458B-BF0E-3AF0-1AA2-C5D76AAB4640}"/>
                  </a:ext>
                </a:extLst>
              </p:cNvPr>
              <p:cNvSpPr/>
              <p:nvPr/>
            </p:nvSpPr>
            <p:spPr>
              <a:xfrm>
                <a:off x="6830105" y="2062899"/>
                <a:ext cx="137400" cy="137401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AAA9BB8-6903-D58D-8AAB-5503B7F66891}"/>
                  </a:ext>
                </a:extLst>
              </p:cNvPr>
              <p:cNvSpPr txBox="1"/>
              <p:nvPr/>
            </p:nvSpPr>
            <p:spPr>
              <a:xfrm>
                <a:off x="6971381" y="2039266"/>
                <a:ext cx="904855" cy="1846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Sakkal Majalla"/>
                  </a:rPr>
                  <a:t>Potential </a:t>
                </a:r>
                <a:r>
                  <a:rPr lang="en-US" sz="600">
                    <a:solidFill>
                      <a:prstClr val="white">
                        <a:lumMod val="50000"/>
                      </a:prstClr>
                    </a:solidFill>
                    <a:latin typeface="Calibri"/>
                    <a:cs typeface="Sakkal Majalla"/>
                  </a:rPr>
                  <a:t>Issues</a:t>
                </a:r>
                <a:endParaRPr kumimoji="0" lang="en-US" sz="600" b="0" i="0" u="none" strike="noStrike" kern="1200" cap="none" spc="0" normalizeH="0" baseline="0" noProof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Sakkal Majalla"/>
                </a:endParaRPr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AA384D2C-05D8-F248-12E2-CA9BDC5D5B46}"/>
                </a:ext>
              </a:extLst>
            </p:cNvPr>
            <p:cNvGrpSpPr/>
            <p:nvPr/>
          </p:nvGrpSpPr>
          <p:grpSpPr>
            <a:xfrm>
              <a:off x="6590407" y="6512044"/>
              <a:ext cx="614417" cy="184666"/>
              <a:chOff x="6830105" y="2233501"/>
              <a:chExt cx="614417" cy="184666"/>
            </a:xfrm>
          </p:grpSpPr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B3F7E945-06C0-2B5C-3F20-D5363FEAB24D}"/>
                  </a:ext>
                </a:extLst>
              </p:cNvPr>
              <p:cNvSpPr/>
              <p:nvPr/>
            </p:nvSpPr>
            <p:spPr>
              <a:xfrm>
                <a:off x="6830105" y="2257134"/>
                <a:ext cx="137400" cy="13740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C4132A0-3EFD-DF0A-ED2E-4C7D2761962D}"/>
                  </a:ext>
                </a:extLst>
              </p:cNvPr>
              <p:cNvSpPr txBox="1"/>
              <p:nvPr/>
            </p:nvSpPr>
            <p:spPr>
              <a:xfrm>
                <a:off x="6971381" y="2233501"/>
                <a:ext cx="473141" cy="1846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600">
                    <a:solidFill>
                      <a:prstClr val="white">
                        <a:lumMod val="50000"/>
                      </a:prstClr>
                    </a:solidFill>
                    <a:latin typeface="Calibri"/>
                    <a:cs typeface="Sakkal Majalla"/>
                  </a:rPr>
                  <a:t>Issues</a:t>
                </a:r>
                <a:endParaRPr kumimoji="0" lang="en-US" sz="600" b="0" i="0" u="none" strike="noStrike" kern="1200" cap="none" spc="0" normalizeH="0" baseline="0" noProof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Sakkal Majalla"/>
                </a:endParaRP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8B2092A7-3053-3793-0ADB-BE386544294E}"/>
                </a:ext>
              </a:extLst>
            </p:cNvPr>
            <p:cNvGrpSpPr/>
            <p:nvPr/>
          </p:nvGrpSpPr>
          <p:grpSpPr>
            <a:xfrm>
              <a:off x="4255694" y="6512044"/>
              <a:ext cx="1046131" cy="184666"/>
              <a:chOff x="7111098" y="1846099"/>
              <a:chExt cx="1046131" cy="184666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47F7BA44-8AD4-EB56-A767-247A97CCB1E3}"/>
                  </a:ext>
                </a:extLst>
              </p:cNvPr>
              <p:cNvSpPr/>
              <p:nvPr/>
            </p:nvSpPr>
            <p:spPr>
              <a:xfrm>
                <a:off x="7111098" y="1869732"/>
                <a:ext cx="137400" cy="137401"/>
              </a:xfrm>
              <a:prstGeom prst="ellipse">
                <a:avLst/>
              </a:prstGeom>
              <a:solidFill>
                <a:srgbClr val="A6A6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682DB5E3-9D96-A8E9-1690-66520F504477}"/>
                  </a:ext>
                </a:extLst>
              </p:cNvPr>
              <p:cNvSpPr txBox="1"/>
              <p:nvPr/>
            </p:nvSpPr>
            <p:spPr>
              <a:xfrm>
                <a:off x="7252374" y="1846099"/>
                <a:ext cx="904855" cy="1846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600">
                    <a:solidFill>
                      <a:prstClr val="white">
                        <a:lumMod val="50000"/>
                      </a:prstClr>
                    </a:solidFill>
                    <a:latin typeface="Calibri"/>
                    <a:cs typeface="Sakkal Majalla"/>
                  </a:rPr>
                  <a:t>To Start</a:t>
                </a:r>
                <a:endParaRPr kumimoji="0" lang="en-US" sz="600" b="0" i="0" u="none" strike="noStrike" kern="1200" cap="none" spc="0" normalizeH="0" baseline="0" noProof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Sakkal Majalla"/>
                </a:endParaRPr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F514D964-61B7-DA8F-6205-520ED6C514C1}"/>
                </a:ext>
              </a:extLst>
            </p:cNvPr>
            <p:cNvGrpSpPr/>
            <p:nvPr/>
          </p:nvGrpSpPr>
          <p:grpSpPr>
            <a:xfrm>
              <a:off x="7173163" y="6512044"/>
              <a:ext cx="1046131" cy="184666"/>
              <a:chOff x="7111098" y="1846099"/>
              <a:chExt cx="1046131" cy="184666"/>
            </a:xfrm>
          </p:grpSpPr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DFB6B0-F1F6-ED17-38BC-4617723E075A}"/>
                  </a:ext>
                </a:extLst>
              </p:cNvPr>
              <p:cNvSpPr/>
              <p:nvPr/>
            </p:nvSpPr>
            <p:spPr>
              <a:xfrm>
                <a:off x="7111098" y="1869732"/>
                <a:ext cx="137400" cy="13740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20A07E13-8076-02F1-F30B-526B5EE6AC93}"/>
                  </a:ext>
                </a:extLst>
              </p:cNvPr>
              <p:cNvSpPr txBox="1"/>
              <p:nvPr/>
            </p:nvSpPr>
            <p:spPr>
              <a:xfrm>
                <a:off x="7252374" y="1846099"/>
                <a:ext cx="904855" cy="1846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600">
                    <a:solidFill>
                      <a:prstClr val="white">
                        <a:lumMod val="50000"/>
                      </a:prstClr>
                    </a:solidFill>
                    <a:latin typeface="Calibri"/>
                    <a:cs typeface="Sakkal Majalla"/>
                  </a:rPr>
                  <a:t>Completed</a:t>
                </a:r>
                <a:endParaRPr kumimoji="0" lang="en-US" sz="600" b="0" i="0" u="none" strike="noStrike" kern="1200" cap="none" spc="0" normalizeH="0" baseline="0" noProof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Sakkal Majall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46513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1351E438-4476-C17D-8FF0-75585142A78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7772400" imgH="10058400" progId="TCLayout.ActiveDocument.1">
                  <p:embed/>
                </p:oleObj>
              </mc:Choice>
              <mc:Fallback>
                <p:oleObj name="think-cell Slide" r:id="rId4" imgW="7772400" imgH="10058400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1351E438-4476-C17D-8FF0-75585142A78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Table 28">
            <a:extLst>
              <a:ext uri="{FF2B5EF4-FFF2-40B4-BE49-F238E27FC236}">
                <a16:creationId xmlns:a16="http://schemas.microsoft.com/office/drawing/2014/main" id="{93C670D7-05F9-5BDA-7860-784A95F02F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3341764"/>
              </p:ext>
            </p:extLst>
          </p:nvPr>
        </p:nvGraphicFramePr>
        <p:xfrm>
          <a:off x="501161" y="1708665"/>
          <a:ext cx="11268350" cy="43720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3097">
                  <a:extLst>
                    <a:ext uri="{9D8B030D-6E8A-4147-A177-3AD203B41FA5}">
                      <a16:colId xmlns:a16="http://schemas.microsoft.com/office/drawing/2014/main" val="876714547"/>
                    </a:ext>
                  </a:extLst>
                </a:gridCol>
                <a:gridCol w="846371">
                  <a:extLst>
                    <a:ext uri="{9D8B030D-6E8A-4147-A177-3AD203B41FA5}">
                      <a16:colId xmlns:a16="http://schemas.microsoft.com/office/drawing/2014/main" val="497656035"/>
                    </a:ext>
                  </a:extLst>
                </a:gridCol>
                <a:gridCol w="1142850">
                  <a:extLst>
                    <a:ext uri="{9D8B030D-6E8A-4147-A177-3AD203B41FA5}">
                      <a16:colId xmlns:a16="http://schemas.microsoft.com/office/drawing/2014/main" val="325630101"/>
                    </a:ext>
                  </a:extLst>
                </a:gridCol>
                <a:gridCol w="1142850">
                  <a:extLst>
                    <a:ext uri="{9D8B030D-6E8A-4147-A177-3AD203B41FA5}">
                      <a16:colId xmlns:a16="http://schemas.microsoft.com/office/drawing/2014/main" val="2895709837"/>
                    </a:ext>
                  </a:extLst>
                </a:gridCol>
                <a:gridCol w="1306115">
                  <a:extLst>
                    <a:ext uri="{9D8B030D-6E8A-4147-A177-3AD203B41FA5}">
                      <a16:colId xmlns:a16="http://schemas.microsoft.com/office/drawing/2014/main" val="2328969552"/>
                    </a:ext>
                  </a:extLst>
                </a:gridCol>
                <a:gridCol w="2688755">
                  <a:extLst>
                    <a:ext uri="{9D8B030D-6E8A-4147-A177-3AD203B41FA5}">
                      <a16:colId xmlns:a16="http://schemas.microsoft.com/office/drawing/2014/main" val="669902277"/>
                    </a:ext>
                  </a:extLst>
                </a:gridCol>
                <a:gridCol w="2168312">
                  <a:extLst>
                    <a:ext uri="{9D8B030D-6E8A-4147-A177-3AD203B41FA5}">
                      <a16:colId xmlns:a16="http://schemas.microsoft.com/office/drawing/2014/main" val="552623982"/>
                    </a:ext>
                  </a:extLst>
                </a:gridCol>
              </a:tblGrid>
              <a:tr h="26988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200" b="1"/>
                        <a:t>مبررات الحالة</a:t>
                      </a:r>
                      <a:endParaRPr lang="en-US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200" b="1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الحالة</a:t>
                      </a:r>
                      <a:endParaRPr lang="en-US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200" b="1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مرحلة</a:t>
                      </a:r>
                      <a:r>
                        <a:rPr lang="ar-SA" sz="1200" b="1" i="0" kern="1200" baseline="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الاستكمال</a:t>
                      </a:r>
                      <a:endParaRPr lang="en-US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/>
                        <a:t>  </a:t>
                      </a:r>
                      <a:r>
                        <a:rPr lang="ar-BH" sz="1200" b="1" i="0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استكمال</a:t>
                      </a:r>
                      <a:r>
                        <a:rPr lang="en-US" sz="1200" b="1" i="0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 </a:t>
                      </a:r>
                      <a:endParaRPr lang="en-US" sz="1200" b="1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BH" sz="1200" b="1"/>
                        <a:t>تاريخ انتهاء </a:t>
                      </a:r>
                      <a:endParaRPr lang="en-US" sz="1200" b="1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B9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BH" sz="1200" b="1"/>
                        <a:t>تاريخ بدء </a:t>
                      </a:r>
                      <a:endParaRPr lang="en-US" sz="1200" b="1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B9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BH" sz="1200" b="1" i="0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مرحلة</a:t>
                      </a:r>
                      <a:endParaRPr lang="en-US" sz="1200" b="1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B9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4998855"/>
                  </a:ext>
                </a:extLst>
              </a:tr>
              <a:tr h="439826"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100" b="1" i="0" u="none" strike="noStrike" dirty="0">
                          <a:solidFill>
                            <a:srgbClr val="0F2837"/>
                          </a:solidFill>
                          <a:effectLst/>
                          <a:latin typeface="Calibri" panose="020F0502020204030204" pitchFamily="34" charset="0"/>
                        </a:rPr>
                        <a:t>ذكر</a:t>
                      </a:r>
                      <a:r>
                        <a:rPr lang="ar-SA" sz="1100" b="1" i="0" u="none" strike="noStrike" baseline="0" dirty="0">
                          <a:solidFill>
                            <a:srgbClr val="0F2837"/>
                          </a:solidFill>
                          <a:effectLst/>
                          <a:latin typeface="Calibri" panose="020F0502020204030204" pitchFamily="34" charset="0"/>
                        </a:rPr>
                        <a:t> المبررات</a:t>
                      </a:r>
                      <a:r>
                        <a:rPr lang="ar-BH" sz="1100" b="1" i="0" u="none" strike="noStrike" dirty="0">
                          <a:solidFill>
                            <a:srgbClr val="0F2837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ar-SA" sz="11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(اذا</a:t>
                      </a:r>
                      <a:r>
                        <a:rPr lang="ar-SA" sz="1100" b="1" i="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كانت الحالة في مرحلة الخطر المحتمل أو مرحلة الخطر)</a:t>
                      </a:r>
                      <a:endParaRPr lang="en-US" sz="1100" b="1" i="0" u="none" strike="noStrike" dirty="0">
                        <a:solidFill>
                          <a:srgbClr val="0F283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ar-SA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>
                              <a:lumMod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بدأت / مستمرة</a:t>
                      </a:r>
                      <a:r>
                        <a:rPr kumimoji="0" lang="ar-BH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>
                              <a:lumMod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ar-SA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>
                              <a:lumMod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ar-BH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>
                              <a:lumMod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اكتمل</a:t>
                      </a:r>
                      <a:r>
                        <a:rPr kumimoji="0" lang="ar-SA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>
                              <a:lumMod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ت</a:t>
                      </a:r>
                      <a:r>
                        <a:rPr kumimoji="0" lang="ar-BH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>
                              <a:lumMod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[</a:t>
                      </a:r>
                      <a:r>
                        <a:rPr kumimoji="0" lang="ar-BH" sz="11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يوم-شهر-سنه</a:t>
                      </a:r>
                      <a:r>
                        <a:rPr kumimoji="0" lang="en-US" sz="11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[</a:t>
                      </a:r>
                      <a:r>
                        <a:rPr kumimoji="0" lang="ar-BH" sz="11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يوم-شهر-سنه</a:t>
                      </a:r>
                      <a:r>
                        <a:rPr kumimoji="0" lang="en-US" sz="11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ar-SA" sz="1600" b="1" i="0" dirty="0"/>
                        <a:t>مرحلة النص والتطوير</a:t>
                      </a:r>
                      <a:endParaRPr lang="en-US" sz="1600" b="1" i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57735"/>
                  </a:ext>
                </a:extLst>
              </a:tr>
              <a:tr h="439826">
                <a:tc>
                  <a:txBody>
                    <a:bodyPr/>
                    <a:lstStyle/>
                    <a:p>
                      <a:pPr algn="ctr" rtl="0" fontAlgn="ctr"/>
                      <a:endParaRPr lang="en-US" sz="1100" b="1" i="0" u="none" strike="noStrike">
                        <a:solidFill>
                          <a:srgbClr val="0F283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0" lang="en-US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/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ar-SA" sz="16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مرحلة ماقبل الانتاج</a:t>
                      </a:r>
                      <a:endParaRPr kumimoji="0" lang="en-US" sz="1600" b="1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F2837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332299"/>
                  </a:ext>
                </a:extLst>
              </a:tr>
              <a:tr h="439826">
                <a:tc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 dirty="0">
                        <a:solidFill>
                          <a:srgbClr val="0F283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ar-SA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F2837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مرحلة الانتاج</a:t>
                      </a:r>
                      <a:endParaRPr kumimoji="0" 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F2837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921607"/>
                  </a:ext>
                </a:extLst>
              </a:tr>
              <a:tr h="439826">
                <a:tc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>
                        <a:solidFill>
                          <a:srgbClr val="0F283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/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ar-SA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F2837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مرحلة الانتاج في المملكه العربية السعودية</a:t>
                      </a:r>
                      <a:endParaRPr kumimoji="0" 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F2837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8603326"/>
                  </a:ext>
                </a:extLst>
              </a:tr>
              <a:tr h="439826">
                <a:tc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>
                        <a:solidFill>
                          <a:srgbClr val="0F283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/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ar-SA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F2837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مرحلة ما بعد الانتاج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3947368"/>
                  </a:ext>
                </a:extLst>
              </a:tr>
              <a:tr h="439826">
                <a:tc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>
                        <a:solidFill>
                          <a:srgbClr val="0F283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/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F2837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Sakkal Majalla"/>
                        </a:rPr>
                        <a:t> </a:t>
                      </a:r>
                      <a:r>
                        <a:rPr lang="ar-BH" sz="1600" b="1" i="0" dirty="0"/>
                        <a:t>النسخة غیر المُنقَّحة</a:t>
                      </a:r>
                      <a:endParaRPr kumimoji="0" 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F2837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1060769"/>
                  </a:ext>
                </a:extLst>
              </a:tr>
              <a:tr h="439826">
                <a:tc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>
                        <a:solidFill>
                          <a:srgbClr val="0F283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/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ar-BH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F2837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النسخة النھائیة </a:t>
                      </a:r>
                      <a:endParaRPr kumimoji="0" 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F2837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4622972"/>
                  </a:ext>
                </a:extLst>
              </a:tr>
              <a:tr h="439826"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i="0" u="none" strike="noStrike">
                        <a:solidFill>
                          <a:srgbClr val="0F283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/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ar-BH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F2837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مرحلة تقفيل النسخة النهائية</a:t>
                      </a:r>
                      <a:endParaRPr kumimoji="0" 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F2837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4759808"/>
                  </a:ext>
                </a:extLst>
              </a:tr>
              <a:tr h="439826"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i="0" u="none" strike="noStrike">
                        <a:solidFill>
                          <a:srgbClr val="0F283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/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ar-SA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F2837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تسليم الفيلم النهائي</a:t>
                      </a:r>
                      <a:endParaRPr kumimoji="0" 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F2837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1995530"/>
                  </a:ext>
                </a:extLst>
              </a:tr>
            </a:tbl>
          </a:graphicData>
        </a:graphic>
      </p:graphicFrame>
      <p:sp>
        <p:nvSpPr>
          <p:cNvPr id="32" name="Oval 31">
            <a:extLst>
              <a:ext uri="{FF2B5EF4-FFF2-40B4-BE49-F238E27FC236}">
                <a16:creationId xmlns:a16="http://schemas.microsoft.com/office/drawing/2014/main" id="{7FA3F3D0-3D0A-B8AC-F4E2-C4F39AB1D50E}"/>
              </a:ext>
            </a:extLst>
          </p:cNvPr>
          <p:cNvSpPr/>
          <p:nvPr/>
        </p:nvSpPr>
        <p:spPr>
          <a:xfrm>
            <a:off x="2771875" y="2071719"/>
            <a:ext cx="250902" cy="2559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4662B0AB-0015-B84A-071C-AE328E87D08C}"/>
              </a:ext>
            </a:extLst>
          </p:cNvPr>
          <p:cNvSpPr/>
          <p:nvPr/>
        </p:nvSpPr>
        <p:spPr>
          <a:xfrm>
            <a:off x="2771875" y="2498597"/>
            <a:ext cx="250902" cy="2559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349C0317-84E8-5B23-7F18-6D30F55FD03E}"/>
              </a:ext>
            </a:extLst>
          </p:cNvPr>
          <p:cNvSpPr/>
          <p:nvPr/>
        </p:nvSpPr>
        <p:spPr>
          <a:xfrm>
            <a:off x="2771875" y="2971614"/>
            <a:ext cx="250902" cy="2559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CA66960-CEDF-DCBD-1445-BA061E38EF6A}"/>
              </a:ext>
            </a:extLst>
          </p:cNvPr>
          <p:cNvSpPr/>
          <p:nvPr/>
        </p:nvSpPr>
        <p:spPr>
          <a:xfrm>
            <a:off x="2771875" y="3435762"/>
            <a:ext cx="250902" cy="2559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Slide Number Placeholder 3">
            <a:extLst>
              <a:ext uri="{FF2B5EF4-FFF2-40B4-BE49-F238E27FC236}">
                <a16:creationId xmlns:a16="http://schemas.microsoft.com/office/drawing/2014/main" id="{00769F26-0777-BE29-53D1-C32BE87C17F7}"/>
              </a:ext>
            </a:extLst>
          </p:cNvPr>
          <p:cNvSpPr txBox="1">
            <a:spLocks/>
          </p:cNvSpPr>
          <p:nvPr/>
        </p:nvSpPr>
        <p:spPr>
          <a:xfrm>
            <a:off x="9448800" y="64389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1" eaLnBrk="1" latinLnBrk="0" hangingPunct="1">
              <a:defRPr sz="93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F05D69-3A94-4358-9AD7-B5E962A3B80A}" type="slidenum">
              <a:rPr kumimoji="0" lang="en-GB" sz="933" b="1" i="0" u="none" strike="noStrike" kern="1200" cap="none" spc="0" normalizeH="0" baseline="0" noProof="0" smtClean="0">
                <a:ln>
                  <a:noFill/>
                </a:ln>
                <a:solidFill>
                  <a:srgbClr val="0F2837"/>
                </a:solidFill>
                <a:effectLst/>
                <a:uLnTx/>
                <a:uFillTx/>
                <a:latin typeface="Calibri"/>
                <a:ea typeface="+mn-ea"/>
                <a:cs typeface="Sakkal Majalla"/>
              </a:rPr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933" b="1" i="0" u="none" strike="noStrike" kern="1200" cap="none" spc="0" normalizeH="0" baseline="0" noProof="0">
              <a:ln>
                <a:noFill/>
              </a:ln>
              <a:solidFill>
                <a:srgbClr val="0F2837"/>
              </a:solidFill>
              <a:effectLst/>
              <a:uLnTx/>
              <a:uFillTx/>
              <a:latin typeface="Calibri"/>
              <a:ea typeface="+mn-ea"/>
              <a:cs typeface="Sakkal Majalla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ED8D826B-4D58-5CFC-A27A-1A6B5F65F6CE}"/>
              </a:ext>
            </a:extLst>
          </p:cNvPr>
          <p:cNvSpPr/>
          <p:nvPr/>
        </p:nvSpPr>
        <p:spPr>
          <a:xfrm>
            <a:off x="2780275" y="3938784"/>
            <a:ext cx="250902" cy="2559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B0207AF-7148-2810-234C-CE18926A2FF2}"/>
              </a:ext>
            </a:extLst>
          </p:cNvPr>
          <p:cNvSpPr/>
          <p:nvPr/>
        </p:nvSpPr>
        <p:spPr>
          <a:xfrm>
            <a:off x="2780275" y="4411801"/>
            <a:ext cx="250902" cy="2559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6A11B68-3E8A-1262-162F-A5398C33CBB2}"/>
              </a:ext>
            </a:extLst>
          </p:cNvPr>
          <p:cNvSpPr/>
          <p:nvPr/>
        </p:nvSpPr>
        <p:spPr>
          <a:xfrm>
            <a:off x="2780275" y="4838679"/>
            <a:ext cx="250902" cy="2559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214E228-D94B-01F5-92CD-67773D74592F}"/>
              </a:ext>
            </a:extLst>
          </p:cNvPr>
          <p:cNvSpPr/>
          <p:nvPr/>
        </p:nvSpPr>
        <p:spPr>
          <a:xfrm>
            <a:off x="2780275" y="5285712"/>
            <a:ext cx="250902" cy="2559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086A04C-9280-A9C3-6FE7-BEB0AB0801F0}"/>
              </a:ext>
            </a:extLst>
          </p:cNvPr>
          <p:cNvSpPr/>
          <p:nvPr/>
        </p:nvSpPr>
        <p:spPr>
          <a:xfrm>
            <a:off x="2771875" y="5751266"/>
            <a:ext cx="250902" cy="2559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70C2F981-9D37-480E-A1D9-D245164B991B}"/>
              </a:ext>
            </a:extLst>
          </p:cNvPr>
          <p:cNvSpPr txBox="1">
            <a:spLocks/>
          </p:cNvSpPr>
          <p:nvPr/>
        </p:nvSpPr>
        <p:spPr>
          <a:xfrm>
            <a:off x="501162" y="116008"/>
            <a:ext cx="11268350" cy="5293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667" b="1" kern="1200" noProof="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pPr algn="r"/>
            <a:r>
              <a:rPr lang="ar-SA" dirty="0">
                <a:latin typeface="+mn-lt"/>
              </a:rPr>
              <a:t>تقرير مراحل الانتاج لمشروع </a:t>
            </a:r>
            <a:r>
              <a:rPr lang="ar-SA" dirty="0">
                <a:solidFill>
                  <a:srgbClr val="FF0000"/>
                </a:solidFill>
                <a:latin typeface="+mn-lt"/>
              </a:rPr>
              <a:t>.........</a:t>
            </a:r>
            <a:r>
              <a:rPr lang="ar-SA" dirty="0">
                <a:latin typeface="+mn-lt"/>
              </a:rPr>
              <a:t> الحاصل على الدعم من </a:t>
            </a:r>
            <a:r>
              <a:rPr lang="ar-SA" dirty="0"/>
              <a:t>برنامج الاسترداد المالي</a:t>
            </a:r>
            <a:br>
              <a:rPr lang="ar-SA" dirty="0">
                <a:latin typeface="+mn-lt"/>
              </a:rPr>
            </a:br>
            <a:r>
              <a:rPr lang="ar-SA" dirty="0">
                <a:latin typeface="+mn-lt"/>
              </a:rPr>
              <a:t>التاريخ :</a:t>
            </a:r>
            <a:r>
              <a:rPr lang="ar-BH" dirty="0">
                <a:solidFill>
                  <a:srgbClr val="FF0000"/>
                </a:solidFill>
                <a:latin typeface="+mn-lt"/>
              </a:rPr>
              <a:t> يوم-شهر-سنه</a:t>
            </a:r>
            <a:endParaRPr lang="ar-SA" dirty="0">
              <a:solidFill>
                <a:srgbClr val="FF0000"/>
              </a:solidFill>
              <a:latin typeface="+mn-lt"/>
            </a:endParaRPr>
          </a:p>
        </p:txBody>
      </p:sp>
      <p:graphicFrame>
        <p:nvGraphicFramePr>
          <p:cNvPr id="2" name="Table 25">
            <a:extLst>
              <a:ext uri="{FF2B5EF4-FFF2-40B4-BE49-F238E27FC236}">
                <a16:creationId xmlns:a16="http://schemas.microsoft.com/office/drawing/2014/main" id="{9DC1DB51-1617-A499-746F-75851741B2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7267811"/>
              </p:ext>
            </p:extLst>
          </p:nvPr>
        </p:nvGraphicFramePr>
        <p:xfrm>
          <a:off x="501161" y="836472"/>
          <a:ext cx="11268350" cy="79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8058">
                  <a:extLst>
                    <a:ext uri="{9D8B030D-6E8A-4147-A177-3AD203B41FA5}">
                      <a16:colId xmlns:a16="http://schemas.microsoft.com/office/drawing/2014/main" val="1667429792"/>
                    </a:ext>
                  </a:extLst>
                </a:gridCol>
                <a:gridCol w="940451">
                  <a:extLst>
                    <a:ext uri="{9D8B030D-6E8A-4147-A177-3AD203B41FA5}">
                      <a16:colId xmlns:a16="http://schemas.microsoft.com/office/drawing/2014/main" val="3510010776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1365914371"/>
                    </a:ext>
                  </a:extLst>
                </a:gridCol>
                <a:gridCol w="1292087">
                  <a:extLst>
                    <a:ext uri="{9D8B030D-6E8A-4147-A177-3AD203B41FA5}">
                      <a16:colId xmlns:a16="http://schemas.microsoft.com/office/drawing/2014/main" val="3296877312"/>
                    </a:ext>
                  </a:extLst>
                </a:gridCol>
                <a:gridCol w="2713382">
                  <a:extLst>
                    <a:ext uri="{9D8B030D-6E8A-4147-A177-3AD203B41FA5}">
                      <a16:colId xmlns:a16="http://schemas.microsoft.com/office/drawing/2014/main" val="1404144839"/>
                    </a:ext>
                  </a:extLst>
                </a:gridCol>
                <a:gridCol w="2158372">
                  <a:extLst>
                    <a:ext uri="{9D8B030D-6E8A-4147-A177-3AD203B41FA5}">
                      <a16:colId xmlns:a16="http://schemas.microsoft.com/office/drawing/2014/main" val="218920866"/>
                    </a:ext>
                  </a:extLst>
                </a:gridCol>
              </a:tblGrid>
              <a:tr h="186879">
                <a:tc gridSpan="6">
                  <a:txBody>
                    <a:bodyPr/>
                    <a:lstStyle/>
                    <a:p>
                      <a:pPr algn="r"/>
                      <a:r>
                        <a:rPr lang="ar-BH" sz="1200" dirty="0"/>
                        <a:t>* اسم المشروع *</a:t>
                      </a:r>
                      <a:r>
                        <a:rPr lang="en-US" sz="1200" dirty="0"/>
                        <a:t> </a:t>
                      </a:r>
                      <a:r>
                        <a:rPr lang="ar-BH" sz="1200" dirty="0"/>
                        <a:t>نظرة عامة</a:t>
                      </a:r>
                      <a:r>
                        <a:rPr lang="ar-SA" sz="1200" dirty="0"/>
                        <a:t> عن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B9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5937486"/>
                  </a:ext>
                </a:extLst>
              </a:tr>
              <a:tr h="173065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BH" sz="1100" b="1"/>
                        <a:t>تاريخ بدء العقد</a:t>
                      </a:r>
                      <a:endParaRPr lang="en-US" sz="1100" b="1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F1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100" b="1" dirty="0"/>
                        <a:t>اسم </a:t>
                      </a:r>
                      <a:r>
                        <a:rPr lang="ar-BH" sz="1100" b="1" dirty="0"/>
                        <a:t>المخرج</a:t>
                      </a:r>
                      <a:endParaRPr lang="en-US" sz="11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F1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BH" sz="1100" b="1"/>
                        <a:t>شركة الإنتاج</a:t>
                      </a:r>
                      <a:endParaRPr lang="en-US" sz="1100" b="1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7570401"/>
                  </a:ext>
                </a:extLst>
              </a:tr>
              <a:tr h="173065">
                <a:tc>
                  <a:txBody>
                    <a:bodyPr/>
                    <a:lstStyle/>
                    <a:p>
                      <a:pPr algn="r"/>
                      <a:endParaRPr lang="ar-BH" sz="1100" b="1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BH" sz="1100" b="1"/>
                        <a:t>تاريخ انتهاء العقد</a:t>
                      </a:r>
                      <a:endParaRPr lang="en-US" sz="1100" b="1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F1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100" b="1" dirty="0"/>
                        <a:t>اسم</a:t>
                      </a:r>
                      <a:r>
                        <a:rPr lang="ar-SA" sz="1100" b="1" baseline="0" dirty="0"/>
                        <a:t> المنتج</a:t>
                      </a:r>
                      <a:endParaRPr lang="en-US" sz="11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F1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i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BH" sz="1100" b="1" dirty="0"/>
                        <a:t>مرحلة الإنتاج</a:t>
                      </a:r>
                      <a:endParaRPr lang="en-US" sz="11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344845"/>
                  </a:ext>
                </a:extLst>
              </a:tr>
            </a:tbl>
          </a:graphicData>
        </a:graphic>
      </p:graphicFrame>
      <p:grpSp>
        <p:nvGrpSpPr>
          <p:cNvPr id="40" name="Group 39">
            <a:extLst>
              <a:ext uri="{FF2B5EF4-FFF2-40B4-BE49-F238E27FC236}">
                <a16:creationId xmlns:a16="http://schemas.microsoft.com/office/drawing/2014/main" id="{B30DD36C-A50A-E436-5712-A50E37AB13DB}"/>
              </a:ext>
            </a:extLst>
          </p:cNvPr>
          <p:cNvGrpSpPr/>
          <p:nvPr/>
        </p:nvGrpSpPr>
        <p:grpSpPr>
          <a:xfrm>
            <a:off x="6425154" y="6507961"/>
            <a:ext cx="820639" cy="200055"/>
            <a:chOff x="6380409" y="6507961"/>
            <a:chExt cx="820639" cy="200055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BE04896A-7962-4B25-9D72-A87E9A0517E9}"/>
                </a:ext>
              </a:extLst>
            </p:cNvPr>
            <p:cNvSpPr/>
            <p:nvPr/>
          </p:nvSpPr>
          <p:spPr>
            <a:xfrm>
              <a:off x="7063648" y="6533410"/>
              <a:ext cx="137400" cy="137401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9C49E5B-203E-7B5A-3023-269EC90C9CEF}"/>
                </a:ext>
              </a:extLst>
            </p:cNvPr>
            <p:cNvSpPr txBox="1"/>
            <p:nvPr/>
          </p:nvSpPr>
          <p:spPr>
            <a:xfrm>
              <a:off x="6380409" y="6507961"/>
              <a:ext cx="724560" cy="2000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ar-BH" sz="700" dirty="0">
                  <a:solidFill>
                    <a:prstClr val="white">
                      <a:lumMod val="50000"/>
                    </a:prstClr>
                  </a:solidFill>
                  <a:latin typeface="Calibri"/>
                  <a:cs typeface="Sakkal Majalla"/>
                </a:rPr>
                <a:t>على المسار الصحيح</a:t>
              </a:r>
              <a:endPara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Sakkal Majalla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0A60494-A061-D7D5-F567-E0446810522F}"/>
              </a:ext>
            </a:extLst>
          </p:cNvPr>
          <p:cNvGrpSpPr/>
          <p:nvPr/>
        </p:nvGrpSpPr>
        <p:grpSpPr>
          <a:xfrm>
            <a:off x="5619005" y="6507962"/>
            <a:ext cx="887900" cy="200055"/>
            <a:chOff x="5472151" y="6507962"/>
            <a:chExt cx="887900" cy="200055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3BB22BDA-5E46-6843-6049-092B2BF2E1BF}"/>
                </a:ext>
              </a:extLst>
            </p:cNvPr>
            <p:cNvSpPr/>
            <p:nvPr/>
          </p:nvSpPr>
          <p:spPr>
            <a:xfrm>
              <a:off x="6222651" y="6533911"/>
              <a:ext cx="137400" cy="137401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3A05F16-B1F2-799E-DD33-0A89FB3F8068}"/>
                </a:ext>
              </a:extLst>
            </p:cNvPr>
            <p:cNvSpPr txBox="1"/>
            <p:nvPr/>
          </p:nvSpPr>
          <p:spPr>
            <a:xfrm>
              <a:off x="5472151" y="6507962"/>
              <a:ext cx="806095" cy="2000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ar-SA" sz="700" dirty="0">
                  <a:solidFill>
                    <a:prstClr val="white">
                      <a:lumMod val="50000"/>
                    </a:prstClr>
                  </a:solidFill>
                  <a:latin typeface="Calibri"/>
                  <a:cs typeface="Sakkal Majalla"/>
                </a:rPr>
                <a:t>مرحلة الخطر المحتمل</a:t>
              </a:r>
              <a:endPara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Sakkal Majalla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D0FAA92A-3990-11E6-1201-0279881C12B0}"/>
              </a:ext>
            </a:extLst>
          </p:cNvPr>
          <p:cNvGrpSpPr/>
          <p:nvPr/>
        </p:nvGrpSpPr>
        <p:grpSpPr>
          <a:xfrm>
            <a:off x="5036144" y="6507962"/>
            <a:ext cx="675136" cy="200055"/>
            <a:chOff x="4912136" y="6507962"/>
            <a:chExt cx="675136" cy="200055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34F2FA9-E5F4-8D46-B63F-97BC3B8F1834}"/>
                </a:ext>
              </a:extLst>
            </p:cNvPr>
            <p:cNvSpPr/>
            <p:nvPr/>
          </p:nvSpPr>
          <p:spPr>
            <a:xfrm>
              <a:off x="5449872" y="6533410"/>
              <a:ext cx="137400" cy="13740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C26033B-3D40-9945-821D-AEC44F986E0E}"/>
                </a:ext>
              </a:extLst>
            </p:cNvPr>
            <p:cNvSpPr txBox="1"/>
            <p:nvPr/>
          </p:nvSpPr>
          <p:spPr>
            <a:xfrm>
              <a:off x="4912136" y="6507962"/>
              <a:ext cx="606219" cy="2000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ar-SA" sz="700" dirty="0">
                  <a:solidFill>
                    <a:prstClr val="white">
                      <a:lumMod val="50000"/>
                    </a:prstClr>
                  </a:solidFill>
                  <a:latin typeface="Calibri"/>
                  <a:cs typeface="Sakkal Majalla"/>
                </a:rPr>
                <a:t>مرحلة الخطر</a:t>
              </a:r>
              <a:endPara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Sakkal Majalla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05A46FA-2E31-B0C8-28F0-0953A9EB50D9}"/>
              </a:ext>
            </a:extLst>
          </p:cNvPr>
          <p:cNvGrpSpPr/>
          <p:nvPr/>
        </p:nvGrpSpPr>
        <p:grpSpPr>
          <a:xfrm>
            <a:off x="7266682" y="6509777"/>
            <a:ext cx="426200" cy="200055"/>
            <a:chOff x="6822298" y="1846099"/>
            <a:chExt cx="426200" cy="200055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8DD4F569-FDB0-A330-7DB5-1AFD5A98C47D}"/>
                </a:ext>
              </a:extLst>
            </p:cNvPr>
            <p:cNvSpPr/>
            <p:nvPr/>
          </p:nvSpPr>
          <p:spPr>
            <a:xfrm>
              <a:off x="7111098" y="1869732"/>
              <a:ext cx="137400" cy="137401"/>
            </a:xfrm>
            <a:prstGeom prst="ellipse">
              <a:avLst/>
            </a:prstGeom>
            <a:solidFill>
              <a:srgbClr val="A6A6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FA9F0FBC-F9E6-3C11-70FF-FFA4B0F5EFA3}"/>
                </a:ext>
              </a:extLst>
            </p:cNvPr>
            <p:cNvSpPr txBox="1"/>
            <p:nvPr/>
          </p:nvSpPr>
          <p:spPr>
            <a:xfrm>
              <a:off x="6822298" y="1846099"/>
              <a:ext cx="383747" cy="2000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ar-SA" sz="700" b="0" i="0" dirty="0">
                  <a:solidFill>
                    <a:schemeClr val="bg1">
                      <a:lumMod val="50000"/>
                    </a:schemeClr>
                  </a:solidFill>
                  <a:effectLst/>
                  <a:latin typeface="Roboto" panose="02000000000000000000" pitchFamily="2" charset="0"/>
                </a:rPr>
                <a:t>أ</a:t>
              </a:r>
              <a:r>
                <a:rPr lang="ar-BH" sz="700" b="0" i="0" dirty="0">
                  <a:solidFill>
                    <a:schemeClr val="bg1">
                      <a:lumMod val="50000"/>
                    </a:schemeClr>
                  </a:solidFill>
                  <a:effectLst/>
                  <a:latin typeface="Roboto" panose="02000000000000000000" pitchFamily="2" charset="0"/>
                </a:rPr>
                <a:t>ن تبدأ</a:t>
              </a:r>
              <a:endParaRPr kumimoji="0" lang="en-US" sz="5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Sakkal Majalla"/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8B2D12D-2178-198F-A93B-EC5EE9E9D937}"/>
              </a:ext>
            </a:extLst>
          </p:cNvPr>
          <p:cNvGrpSpPr/>
          <p:nvPr/>
        </p:nvGrpSpPr>
        <p:grpSpPr>
          <a:xfrm>
            <a:off x="4706354" y="6507963"/>
            <a:ext cx="431437" cy="200055"/>
            <a:chOff x="4405335" y="6507963"/>
            <a:chExt cx="431437" cy="200055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D6F12605-12AA-EE0E-35FE-16116F7F0180}"/>
                </a:ext>
              </a:extLst>
            </p:cNvPr>
            <p:cNvSpPr/>
            <p:nvPr/>
          </p:nvSpPr>
          <p:spPr>
            <a:xfrm>
              <a:off x="4699372" y="6532097"/>
              <a:ext cx="137400" cy="13740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A798B40-7133-2CE6-D3BE-7A47B2305233}"/>
                </a:ext>
              </a:extLst>
            </p:cNvPr>
            <p:cNvSpPr txBox="1"/>
            <p:nvPr/>
          </p:nvSpPr>
          <p:spPr>
            <a:xfrm>
              <a:off x="4405335" y="6507963"/>
              <a:ext cx="383747" cy="2000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ar-BH" sz="700" dirty="0">
                  <a:solidFill>
                    <a:prstClr val="white">
                      <a:lumMod val="50000"/>
                    </a:prstClr>
                  </a:solidFill>
                  <a:latin typeface="Calibri"/>
                  <a:cs typeface="Sakkal Majalla"/>
                </a:rPr>
                <a:t>اكتمل</a:t>
              </a:r>
              <a:endPara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Sakkal Majall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122492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A40E2E0-3A9C-4948-831B-4D1DD77877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8003392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CLASSIFIERBOTTOMTEXTBOX" val="{CLASSIFIER}"/>
  <p:tag name="BJHEADERFOOTERTEXTBOXNAME" val="bjCLSTB-FO-HL-VB-RA-BN-DH"/>
  <p:tag name="BJHEADERFOOTERLABEL" val="TRUE"/>
  <p:tag name="BJHEADERFOOTERTEXTLABEL" val="Restricted - مقيّد "/>
  <p:tag name="BJHEADERFOOTERTEXTMARKING" val="Restricted - مقيّد 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6Is5yq3P3yZ8WfPGds5Ng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HHo.UFYyFU.cbekuTbB3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CLASSIFIERBOTTOMTEXTBOX" val="{CLASSIFIER}"/>
  <p:tag name="BJHEADERFOOTERTEXTBOXNAME" val="bjCLSTB-FO-HL-VB-RA-BN-DH"/>
  <p:tag name="BJHEADERFOOTERLABEL" val="TRUE"/>
  <p:tag name="BJHEADERFOOTERTEXTLABEL" val="Restricted - مقيّد "/>
  <p:tag name="BJHEADERFOOTERTEXTMARKING" val="Restricted - مقيّد 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10_Office Theme">
  <a:themeElements>
    <a:clrScheme name="MOC">
      <a:dk1>
        <a:srgbClr val="0F2837"/>
      </a:dk1>
      <a:lt1>
        <a:sysClr val="window" lastClr="FFFFFF"/>
      </a:lt1>
      <a:dk2>
        <a:srgbClr val="0F2837"/>
      </a:dk2>
      <a:lt2>
        <a:srgbClr val="FAC39B"/>
      </a:lt2>
      <a:accent1>
        <a:srgbClr val="B41932"/>
      </a:accent1>
      <a:accent2>
        <a:srgbClr val="EB5A3C"/>
      </a:accent2>
      <a:accent3>
        <a:srgbClr val="FF9619"/>
      </a:accent3>
      <a:accent4>
        <a:srgbClr val="91B9B4"/>
      </a:accent4>
      <a:accent5>
        <a:srgbClr val="6E1946"/>
      </a:accent5>
      <a:accent6>
        <a:srgbClr val="925274"/>
      </a:accent6>
      <a:hlink>
        <a:srgbClr val="C75265"/>
      </a:hlink>
      <a:folHlink>
        <a:srgbClr val="F0836D"/>
      </a:folHlink>
    </a:clrScheme>
    <a:fontScheme name="MOC FONTS">
      <a:majorFont>
        <a:latin typeface="Calibri"/>
        <a:ea typeface=""/>
        <a:cs typeface="Sakkal Majalla"/>
      </a:majorFont>
      <a:minorFont>
        <a:latin typeface="Calibri"/>
        <a:ea typeface=""/>
        <a:cs typeface="Sakkal Majall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1597ede-fdc5-40ba-9438-137cce8cb437" xsi:nil="true"/>
    <lcf76f155ced4ddcb4097134ff3c332f xmlns="703d93a6-4ef3-48e5-881f-301abdbe819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1C5744CF637A743BDB6FA24376EDDAD" ma:contentTypeVersion="13" ma:contentTypeDescription="Create a new document." ma:contentTypeScope="" ma:versionID="c1ac7b73389645050a50a738bf85f663">
  <xsd:schema xmlns:xsd="http://www.w3.org/2001/XMLSchema" xmlns:xs="http://www.w3.org/2001/XMLSchema" xmlns:p="http://schemas.microsoft.com/office/2006/metadata/properties" xmlns:ns2="703d93a6-4ef3-48e5-881f-301abdbe819d" xmlns:ns3="21597ede-fdc5-40ba-9438-137cce8cb437" targetNamespace="http://schemas.microsoft.com/office/2006/metadata/properties" ma:root="true" ma:fieldsID="c1f0e4c519c7896807dc470133c29ed1" ns2:_="" ns3:_="">
    <xsd:import namespace="703d93a6-4ef3-48e5-881f-301abdbe819d"/>
    <xsd:import namespace="21597ede-fdc5-40ba-9438-137cce8cb4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LengthInSecond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3d93a6-4ef3-48e5-881f-301abdbe819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798d900d-0589-4081-96eb-513de833a50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597ede-fdc5-40ba-9438-137cce8cb43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4dfd91bd-13e5-4344-b0d6-bebe67afeeda}" ma:internalName="TaxCatchAll" ma:showField="CatchAllData" ma:web="21597ede-fdc5-40ba-9438-137cce8cb4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sisl xmlns:xsd="http://www.w3.org/2001/XMLSchema" xmlns:xsi="http://www.w3.org/2001/XMLSchema-instance" xmlns="http://www.boldonjames.com/2008/01/sie/internal/label" sislVersion="0" policy="57a28da2-0cfb-4494-9a9a-95668d05ae7c" origin="userSelected">
  <element uid="75c0f227-6f96-4f2c-9cbc-6eb2f747e3ca" value=""/>
</sisl>
</file>

<file path=customXml/itemProps1.xml><?xml version="1.0" encoding="utf-8"?>
<ds:datastoreItem xmlns:ds="http://schemas.openxmlformats.org/officeDocument/2006/customXml" ds:itemID="{73BEE6CD-3A5F-4199-B544-402666E13E5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0AF2155-E1D1-4895-887D-64A5A6E8E647}">
  <ds:schemaRefs>
    <ds:schemaRef ds:uri="http://www.w3.org/XML/1998/namespace"/>
    <ds:schemaRef ds:uri="http://purl.org/dc/dcmitype/"/>
    <ds:schemaRef ds:uri="21597ede-fdc5-40ba-9438-137cce8cb437"/>
    <ds:schemaRef ds:uri="703d93a6-4ef3-48e5-881f-301abdbe81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B0CBED7A-D444-4EEA-9EC9-2E5F444D46C3}">
  <ds:schemaRefs>
    <ds:schemaRef ds:uri="21597ede-fdc5-40ba-9438-137cce8cb437"/>
    <ds:schemaRef ds:uri="703d93a6-4ef3-48e5-881f-301abdbe819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4.xml><?xml version="1.0" encoding="utf-8"?>
<ds:datastoreItem xmlns:ds="http://schemas.openxmlformats.org/officeDocument/2006/customXml" ds:itemID="{FA11370C-BA92-49F6-B0DA-B20A2F4F66CA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230</Words>
  <Application>Microsoft Office PowerPoint</Application>
  <PresentationFormat>Widescreen</PresentationFormat>
  <Paragraphs>77</Paragraphs>
  <Slides>4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Roboto</vt:lpstr>
      <vt:lpstr>Times New Roman</vt:lpstr>
      <vt:lpstr>10_Office Theme</vt:lpstr>
      <vt:lpstr>think-cell Slide</vt:lpstr>
      <vt:lpstr>Film Commission  Incentives Program – Cash Rebate [Project] progress report</vt:lpstr>
      <vt:lpstr>Progress Report for project [........] which received support from Rebate Incentive Date: [YYYYMMDD]</vt:lpstr>
      <vt:lpstr>PowerPoint Presentation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Film Production Progress Report</dc:title>
  <dc:creator>Al Shammari, Logyen</dc:creator>
  <cp:keywords>rstrctd</cp:keywords>
  <cp:lastModifiedBy>Rasha Ajaj</cp:lastModifiedBy>
  <cp:revision>7</cp:revision>
  <dcterms:created xsi:type="dcterms:W3CDTF">2023-12-04T09:33:59Z</dcterms:created>
  <dcterms:modified xsi:type="dcterms:W3CDTF">2025-04-06T11:58:08Z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Enabled">
    <vt:lpwstr>true</vt:lpwstr>
  </property>
  <property fmtid="{D5CDD505-2E9C-101B-9397-08002B2CF9AE}" pid="3" name="MSIP_Label_ea60d57e-af5b-4752-ac57-3e4f28ca11dc_SetDate">
    <vt:lpwstr>2023-12-04T09:34:00Z</vt:lpwstr>
  </property>
  <property fmtid="{D5CDD505-2E9C-101B-9397-08002B2CF9AE}" pid="4" name="MSIP_Label_ea60d57e-af5b-4752-ac57-3e4f28ca11dc_Method">
    <vt:lpwstr>Standard</vt:lpwstr>
  </property>
  <property fmtid="{D5CDD505-2E9C-101B-9397-08002B2CF9AE}" pid="5" name="MSIP_Label_ea60d57e-af5b-4752-ac57-3e4f28ca11dc_Name">
    <vt:lpwstr>ea60d57e-af5b-4752-ac57-3e4f28ca11dc</vt:lpwstr>
  </property>
  <property fmtid="{D5CDD505-2E9C-101B-9397-08002B2CF9AE}" pid="6" name="MSIP_Label_ea60d57e-af5b-4752-ac57-3e4f28ca11dc_SiteId">
    <vt:lpwstr>36da45f1-dd2c-4d1f-af13-5abe46b99921</vt:lpwstr>
  </property>
  <property fmtid="{D5CDD505-2E9C-101B-9397-08002B2CF9AE}" pid="7" name="MSIP_Label_ea60d57e-af5b-4752-ac57-3e4f28ca11dc_ActionId">
    <vt:lpwstr>871ca1eb-5628-40e1-9825-828776ed08b0</vt:lpwstr>
  </property>
  <property fmtid="{D5CDD505-2E9C-101B-9397-08002B2CF9AE}" pid="8" name="MSIP_Label_ea60d57e-af5b-4752-ac57-3e4f28ca11dc_ContentBits">
    <vt:lpwstr>0</vt:lpwstr>
  </property>
  <property fmtid="{D5CDD505-2E9C-101B-9397-08002B2CF9AE}" pid="9" name="ContentTypeId">
    <vt:lpwstr>0x01010011C5744CF637A743BDB6FA24376EDDAD</vt:lpwstr>
  </property>
  <property fmtid="{D5CDD505-2E9C-101B-9397-08002B2CF9AE}" pid="10" name="MediaServiceImageTags">
    <vt:lpwstr/>
  </property>
  <property fmtid="{D5CDD505-2E9C-101B-9397-08002B2CF9AE}" pid="11" name="docIndexRef">
    <vt:lpwstr>f67e885f-4cdd-4a88-8033-10e691806385</vt:lpwstr>
  </property>
  <property fmtid="{D5CDD505-2E9C-101B-9397-08002B2CF9AE}" pid="12" name="bjClsUserRVM">
    <vt:lpwstr>[]</vt:lpwstr>
  </property>
  <property fmtid="{D5CDD505-2E9C-101B-9397-08002B2CF9AE}" pid="13" name="bjSaver">
    <vt:lpwstr>uV4JfzeYwdu39CJlSNI0YNX4gzAU+8ff</vt:lpwstr>
  </property>
  <property fmtid="{D5CDD505-2E9C-101B-9397-08002B2CF9AE}" pid="14" name="bjDocumentLabelXML">
    <vt:lpwstr>&lt;?xml version="1.0" encoding="us-ascii"?&gt;&lt;sisl xmlns:xsd="http://www.w3.org/2001/XMLSchema" xmlns:xsi="http://www.w3.org/2001/XMLSchema-instance" sislVersion="0" policy="57a28da2-0cfb-4494-9a9a-95668d05ae7c" origin="userSelected" xmlns="http://www.boldonj</vt:lpwstr>
  </property>
  <property fmtid="{D5CDD505-2E9C-101B-9397-08002B2CF9AE}" pid="15" name="bjDocumentLabelXML-0">
    <vt:lpwstr>ames.com/2008/01/sie/internal/label"&gt;&lt;element uid="75c0f227-6f96-4f2c-9cbc-6eb2f747e3ca" value="" /&gt;&lt;/sisl&gt;</vt:lpwstr>
  </property>
  <property fmtid="{D5CDD505-2E9C-101B-9397-08002B2CF9AE}" pid="16" name="bjDocumentSecurityLabel">
    <vt:lpwstr>Restricted - مقيّد </vt:lpwstr>
  </property>
</Properties>
</file>